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62" r:id="rId7"/>
    <p:sldId id="258" r:id="rId8"/>
    <p:sldId id="264" r:id="rId9"/>
    <p:sldId id="275" r:id="rId10"/>
    <p:sldId id="260" r:id="rId11"/>
    <p:sldId id="266" r:id="rId12"/>
    <p:sldId id="270" r:id="rId13"/>
    <p:sldId id="271" r:id="rId14"/>
    <p:sldId id="274" r:id="rId15"/>
    <p:sldId id="261" r:id="rId16"/>
    <p:sldId id="263" r:id="rId17"/>
    <p:sldId id="267" r:id="rId18"/>
    <p:sldId id="272" r:id="rId19"/>
    <p:sldId id="269" r:id="rId20"/>
    <p:sldId id="268" r:id="rId21"/>
    <p:sldId id="265" r:id="rId22"/>
    <p:sldId id="273"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F186A-C06E-418D-9ED6-E3D1E27AC93A}" v="26" dt="2024-08-29T19:01:33.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jmen Vader | Rugby Nederland" userId="5f9c796c-aaf5-4b8b-b7c5-ff3e92a33f0f" providerId="ADAL" clId="{FC7F186A-C06E-418D-9ED6-E3D1E27AC93A}"/>
    <pc:docChg chg="modSld">
      <pc:chgData name="Tijmen Vader | Rugby Nederland" userId="5f9c796c-aaf5-4b8b-b7c5-ff3e92a33f0f" providerId="ADAL" clId="{FC7F186A-C06E-418D-9ED6-E3D1E27AC93A}" dt="2024-08-29T19:01:33.111" v="25" actId="1076"/>
      <pc:docMkLst>
        <pc:docMk/>
      </pc:docMkLst>
      <pc:sldChg chg="addSp modSp mod">
        <pc:chgData name="Tijmen Vader | Rugby Nederland" userId="5f9c796c-aaf5-4b8b-b7c5-ff3e92a33f0f" providerId="ADAL" clId="{FC7F186A-C06E-418D-9ED6-E3D1E27AC93A}" dt="2024-08-29T19:00:20.530" v="1" actId="1076"/>
        <pc:sldMkLst>
          <pc:docMk/>
          <pc:sldMk cId="70149368" sldId="256"/>
        </pc:sldMkLst>
        <pc:picChg chg="add mod">
          <ac:chgData name="Tijmen Vader | Rugby Nederland" userId="5f9c796c-aaf5-4b8b-b7c5-ff3e92a33f0f" providerId="ADAL" clId="{FC7F186A-C06E-418D-9ED6-E3D1E27AC93A}" dt="2024-08-29T19:00:20.530" v="1" actId="1076"/>
          <ac:picMkLst>
            <pc:docMk/>
            <pc:sldMk cId="70149368" sldId="256"/>
            <ac:picMk id="5" creationId="{BFC7D619-A72F-4E86-17DE-7A58C76D8EE9}"/>
          </ac:picMkLst>
        </pc:picChg>
      </pc:sldChg>
      <pc:sldChg chg="addSp modSp">
        <pc:chgData name="Tijmen Vader | Rugby Nederland" userId="5f9c796c-aaf5-4b8b-b7c5-ff3e92a33f0f" providerId="ADAL" clId="{FC7F186A-C06E-418D-9ED6-E3D1E27AC93A}" dt="2024-08-29T19:00:40.171" v="6"/>
        <pc:sldMkLst>
          <pc:docMk/>
          <pc:sldMk cId="3161978820" sldId="258"/>
        </pc:sldMkLst>
        <pc:picChg chg="add mod">
          <ac:chgData name="Tijmen Vader | Rugby Nederland" userId="5f9c796c-aaf5-4b8b-b7c5-ff3e92a33f0f" providerId="ADAL" clId="{FC7F186A-C06E-418D-9ED6-E3D1E27AC93A}" dt="2024-08-29T19:00:40.171" v="6"/>
          <ac:picMkLst>
            <pc:docMk/>
            <pc:sldMk cId="3161978820" sldId="258"/>
            <ac:picMk id="4" creationId="{33AC9FDB-F02C-2120-2A4E-6EECCAF0B298}"/>
          </ac:picMkLst>
        </pc:picChg>
      </pc:sldChg>
      <pc:sldChg chg="addSp modSp">
        <pc:chgData name="Tijmen Vader | Rugby Nederland" userId="5f9c796c-aaf5-4b8b-b7c5-ff3e92a33f0f" providerId="ADAL" clId="{FC7F186A-C06E-418D-9ED6-E3D1E27AC93A}" dt="2024-08-29T19:00:32.705" v="4" actId="1076"/>
        <pc:sldMkLst>
          <pc:docMk/>
          <pc:sldMk cId="1943613309" sldId="259"/>
        </pc:sldMkLst>
        <pc:picChg chg="add mod">
          <ac:chgData name="Tijmen Vader | Rugby Nederland" userId="5f9c796c-aaf5-4b8b-b7c5-ff3e92a33f0f" providerId="ADAL" clId="{FC7F186A-C06E-418D-9ED6-E3D1E27AC93A}" dt="2024-08-29T19:00:32.705" v="4" actId="1076"/>
          <ac:picMkLst>
            <pc:docMk/>
            <pc:sldMk cId="1943613309" sldId="259"/>
            <ac:picMk id="1026" creationId="{E80A0D62-A395-444A-B324-537A8D71B1C2}"/>
          </ac:picMkLst>
        </pc:picChg>
      </pc:sldChg>
      <pc:sldChg chg="addSp modSp">
        <pc:chgData name="Tijmen Vader | Rugby Nederland" userId="5f9c796c-aaf5-4b8b-b7c5-ff3e92a33f0f" providerId="ADAL" clId="{FC7F186A-C06E-418D-9ED6-E3D1E27AC93A}" dt="2024-08-29T19:00:48.961" v="9"/>
        <pc:sldMkLst>
          <pc:docMk/>
          <pc:sldMk cId="4010986257" sldId="260"/>
        </pc:sldMkLst>
        <pc:picChg chg="add mod">
          <ac:chgData name="Tijmen Vader | Rugby Nederland" userId="5f9c796c-aaf5-4b8b-b7c5-ff3e92a33f0f" providerId="ADAL" clId="{FC7F186A-C06E-418D-9ED6-E3D1E27AC93A}" dt="2024-08-29T19:00:48.961" v="9"/>
          <ac:picMkLst>
            <pc:docMk/>
            <pc:sldMk cId="4010986257" sldId="260"/>
            <ac:picMk id="4" creationId="{EFBC9725-5551-367B-4211-64045BB92B98}"/>
          </ac:picMkLst>
        </pc:picChg>
      </pc:sldChg>
      <pc:sldChg chg="addSp modSp">
        <pc:chgData name="Tijmen Vader | Rugby Nederland" userId="5f9c796c-aaf5-4b8b-b7c5-ff3e92a33f0f" providerId="ADAL" clId="{FC7F186A-C06E-418D-9ED6-E3D1E27AC93A}" dt="2024-08-29T19:01:05.427" v="14" actId="1076"/>
        <pc:sldMkLst>
          <pc:docMk/>
          <pc:sldMk cId="2622132172" sldId="261"/>
        </pc:sldMkLst>
        <pc:picChg chg="add mod">
          <ac:chgData name="Tijmen Vader | Rugby Nederland" userId="5f9c796c-aaf5-4b8b-b7c5-ff3e92a33f0f" providerId="ADAL" clId="{FC7F186A-C06E-418D-9ED6-E3D1E27AC93A}" dt="2024-08-29T19:01:05.427" v="14" actId="1076"/>
          <ac:picMkLst>
            <pc:docMk/>
            <pc:sldMk cId="2622132172" sldId="261"/>
            <ac:picMk id="3" creationId="{3B431B14-6F55-7129-97EA-84047719477E}"/>
          </ac:picMkLst>
        </pc:picChg>
      </pc:sldChg>
      <pc:sldChg chg="addSp modSp">
        <pc:chgData name="Tijmen Vader | Rugby Nederland" userId="5f9c796c-aaf5-4b8b-b7c5-ff3e92a33f0f" providerId="ADAL" clId="{FC7F186A-C06E-418D-9ED6-E3D1E27AC93A}" dt="2024-08-29T19:00:37.799" v="5"/>
        <pc:sldMkLst>
          <pc:docMk/>
          <pc:sldMk cId="1237234946" sldId="262"/>
        </pc:sldMkLst>
        <pc:picChg chg="add mod">
          <ac:chgData name="Tijmen Vader | Rugby Nederland" userId="5f9c796c-aaf5-4b8b-b7c5-ff3e92a33f0f" providerId="ADAL" clId="{FC7F186A-C06E-418D-9ED6-E3D1E27AC93A}" dt="2024-08-29T19:00:37.799" v="5"/>
          <ac:picMkLst>
            <pc:docMk/>
            <pc:sldMk cId="1237234946" sldId="262"/>
            <ac:picMk id="4" creationId="{FAB36738-D864-34C7-95EA-235A2344DA9E}"/>
          </ac:picMkLst>
        </pc:picChg>
      </pc:sldChg>
      <pc:sldChg chg="addSp modSp">
        <pc:chgData name="Tijmen Vader | Rugby Nederland" userId="5f9c796c-aaf5-4b8b-b7c5-ff3e92a33f0f" providerId="ADAL" clId="{FC7F186A-C06E-418D-9ED6-E3D1E27AC93A}" dt="2024-08-29T19:01:07.969" v="15"/>
        <pc:sldMkLst>
          <pc:docMk/>
          <pc:sldMk cId="1188645011" sldId="263"/>
        </pc:sldMkLst>
        <pc:picChg chg="add mod">
          <ac:chgData name="Tijmen Vader | Rugby Nederland" userId="5f9c796c-aaf5-4b8b-b7c5-ff3e92a33f0f" providerId="ADAL" clId="{FC7F186A-C06E-418D-9ED6-E3D1E27AC93A}" dt="2024-08-29T19:01:07.969" v="15"/>
          <ac:picMkLst>
            <pc:docMk/>
            <pc:sldMk cId="1188645011" sldId="263"/>
            <ac:picMk id="4" creationId="{83F94070-29B3-D89B-5CE5-6328E65364B3}"/>
          </ac:picMkLst>
        </pc:picChg>
      </pc:sldChg>
      <pc:sldChg chg="addSp modSp">
        <pc:chgData name="Tijmen Vader | Rugby Nederland" userId="5f9c796c-aaf5-4b8b-b7c5-ff3e92a33f0f" providerId="ADAL" clId="{FC7F186A-C06E-418D-9ED6-E3D1E27AC93A}" dt="2024-08-29T19:00:42.163" v="7"/>
        <pc:sldMkLst>
          <pc:docMk/>
          <pc:sldMk cId="52020836" sldId="264"/>
        </pc:sldMkLst>
        <pc:picChg chg="add mod">
          <ac:chgData name="Tijmen Vader | Rugby Nederland" userId="5f9c796c-aaf5-4b8b-b7c5-ff3e92a33f0f" providerId="ADAL" clId="{FC7F186A-C06E-418D-9ED6-E3D1E27AC93A}" dt="2024-08-29T19:00:42.163" v="7"/>
          <ac:picMkLst>
            <pc:docMk/>
            <pc:sldMk cId="52020836" sldId="264"/>
            <ac:picMk id="4" creationId="{360F40DE-B1B6-33B4-4705-0AF7F084E32C}"/>
          </ac:picMkLst>
        </pc:picChg>
      </pc:sldChg>
      <pc:sldChg chg="addSp modSp">
        <pc:chgData name="Tijmen Vader | Rugby Nederland" userId="5f9c796c-aaf5-4b8b-b7c5-ff3e92a33f0f" providerId="ADAL" clId="{FC7F186A-C06E-418D-9ED6-E3D1E27AC93A}" dt="2024-08-29T19:01:24.276" v="21"/>
        <pc:sldMkLst>
          <pc:docMk/>
          <pc:sldMk cId="2625171812" sldId="265"/>
        </pc:sldMkLst>
        <pc:picChg chg="add mod">
          <ac:chgData name="Tijmen Vader | Rugby Nederland" userId="5f9c796c-aaf5-4b8b-b7c5-ff3e92a33f0f" providerId="ADAL" clId="{FC7F186A-C06E-418D-9ED6-E3D1E27AC93A}" dt="2024-08-29T19:01:24.276" v="21"/>
          <ac:picMkLst>
            <pc:docMk/>
            <pc:sldMk cId="2625171812" sldId="265"/>
            <ac:picMk id="3" creationId="{9198A9D8-26F1-65B8-C9A6-429CE88CF502}"/>
          </ac:picMkLst>
        </pc:picChg>
      </pc:sldChg>
      <pc:sldChg chg="addSp modSp">
        <pc:chgData name="Tijmen Vader | Rugby Nederland" userId="5f9c796c-aaf5-4b8b-b7c5-ff3e92a33f0f" providerId="ADAL" clId="{FC7F186A-C06E-418D-9ED6-E3D1E27AC93A}" dt="2024-08-29T19:00:51.450" v="10"/>
        <pc:sldMkLst>
          <pc:docMk/>
          <pc:sldMk cId="1520027118" sldId="266"/>
        </pc:sldMkLst>
        <pc:picChg chg="add mod">
          <ac:chgData name="Tijmen Vader | Rugby Nederland" userId="5f9c796c-aaf5-4b8b-b7c5-ff3e92a33f0f" providerId="ADAL" clId="{FC7F186A-C06E-418D-9ED6-E3D1E27AC93A}" dt="2024-08-29T19:00:51.450" v="10"/>
          <ac:picMkLst>
            <pc:docMk/>
            <pc:sldMk cId="1520027118" sldId="266"/>
            <ac:picMk id="4" creationId="{E39E5E36-4B9B-7922-8503-3E050A5A2FD3}"/>
          </ac:picMkLst>
        </pc:picChg>
      </pc:sldChg>
      <pc:sldChg chg="addSp modSp">
        <pc:chgData name="Tijmen Vader | Rugby Nederland" userId="5f9c796c-aaf5-4b8b-b7c5-ff3e92a33f0f" providerId="ADAL" clId="{FC7F186A-C06E-418D-9ED6-E3D1E27AC93A}" dt="2024-08-29T19:01:12.971" v="17"/>
        <pc:sldMkLst>
          <pc:docMk/>
          <pc:sldMk cId="1062908164" sldId="267"/>
        </pc:sldMkLst>
        <pc:picChg chg="add mod">
          <ac:chgData name="Tijmen Vader | Rugby Nederland" userId="5f9c796c-aaf5-4b8b-b7c5-ff3e92a33f0f" providerId="ADAL" clId="{FC7F186A-C06E-418D-9ED6-E3D1E27AC93A}" dt="2024-08-29T19:01:10.105" v="16"/>
          <ac:picMkLst>
            <pc:docMk/>
            <pc:sldMk cId="1062908164" sldId="267"/>
            <ac:picMk id="4" creationId="{1FE07685-9B58-204D-CA6A-13D421175226}"/>
          </ac:picMkLst>
        </pc:picChg>
        <pc:picChg chg="add mod">
          <ac:chgData name="Tijmen Vader | Rugby Nederland" userId="5f9c796c-aaf5-4b8b-b7c5-ff3e92a33f0f" providerId="ADAL" clId="{FC7F186A-C06E-418D-9ED6-E3D1E27AC93A}" dt="2024-08-29T19:01:12.971" v="17"/>
          <ac:picMkLst>
            <pc:docMk/>
            <pc:sldMk cId="1062908164" sldId="267"/>
            <ac:picMk id="5" creationId="{A355DB15-9780-AC6E-CD25-859A0DB2FBC6}"/>
          </ac:picMkLst>
        </pc:picChg>
      </pc:sldChg>
      <pc:sldChg chg="addSp modSp">
        <pc:chgData name="Tijmen Vader | Rugby Nederland" userId="5f9c796c-aaf5-4b8b-b7c5-ff3e92a33f0f" providerId="ADAL" clId="{FC7F186A-C06E-418D-9ED6-E3D1E27AC93A}" dt="2024-08-29T19:01:22.383" v="20"/>
        <pc:sldMkLst>
          <pc:docMk/>
          <pc:sldMk cId="2148678933" sldId="268"/>
        </pc:sldMkLst>
        <pc:picChg chg="add mod">
          <ac:chgData name="Tijmen Vader | Rugby Nederland" userId="5f9c796c-aaf5-4b8b-b7c5-ff3e92a33f0f" providerId="ADAL" clId="{FC7F186A-C06E-418D-9ED6-E3D1E27AC93A}" dt="2024-08-29T19:01:22.383" v="20"/>
          <ac:picMkLst>
            <pc:docMk/>
            <pc:sldMk cId="2148678933" sldId="268"/>
            <ac:picMk id="5" creationId="{F3A52F5C-26F5-47D6-85B0-621F776B61F0}"/>
          </ac:picMkLst>
        </pc:picChg>
      </pc:sldChg>
      <pc:sldChg chg="addSp modSp">
        <pc:chgData name="Tijmen Vader | Rugby Nederland" userId="5f9c796c-aaf5-4b8b-b7c5-ff3e92a33f0f" providerId="ADAL" clId="{FC7F186A-C06E-418D-9ED6-E3D1E27AC93A}" dt="2024-08-29T19:01:20.608" v="19"/>
        <pc:sldMkLst>
          <pc:docMk/>
          <pc:sldMk cId="4179883627" sldId="269"/>
        </pc:sldMkLst>
        <pc:picChg chg="add mod">
          <ac:chgData name="Tijmen Vader | Rugby Nederland" userId="5f9c796c-aaf5-4b8b-b7c5-ff3e92a33f0f" providerId="ADAL" clId="{FC7F186A-C06E-418D-9ED6-E3D1E27AC93A}" dt="2024-08-29T19:01:20.608" v="19"/>
          <ac:picMkLst>
            <pc:docMk/>
            <pc:sldMk cId="4179883627" sldId="269"/>
            <ac:picMk id="5" creationId="{E51C77C9-46AA-A6B0-DF6C-E7F987CB95C0}"/>
          </ac:picMkLst>
        </pc:picChg>
      </pc:sldChg>
      <pc:sldChg chg="addSp modSp">
        <pc:chgData name="Tijmen Vader | Rugby Nederland" userId="5f9c796c-aaf5-4b8b-b7c5-ff3e92a33f0f" providerId="ADAL" clId="{FC7F186A-C06E-418D-9ED6-E3D1E27AC93A}" dt="2024-08-29T19:00:53.909" v="11"/>
        <pc:sldMkLst>
          <pc:docMk/>
          <pc:sldMk cId="1322390448" sldId="271"/>
        </pc:sldMkLst>
        <pc:picChg chg="add mod">
          <ac:chgData name="Tijmen Vader | Rugby Nederland" userId="5f9c796c-aaf5-4b8b-b7c5-ff3e92a33f0f" providerId="ADAL" clId="{FC7F186A-C06E-418D-9ED6-E3D1E27AC93A}" dt="2024-08-29T19:00:53.909" v="11"/>
          <ac:picMkLst>
            <pc:docMk/>
            <pc:sldMk cId="1322390448" sldId="271"/>
            <ac:picMk id="3" creationId="{6E6E80B5-A226-F8A9-2BEE-A5355EBB0EF6}"/>
          </ac:picMkLst>
        </pc:picChg>
      </pc:sldChg>
      <pc:sldChg chg="addSp modSp">
        <pc:chgData name="Tijmen Vader | Rugby Nederland" userId="5f9c796c-aaf5-4b8b-b7c5-ff3e92a33f0f" providerId="ADAL" clId="{FC7F186A-C06E-418D-9ED6-E3D1E27AC93A}" dt="2024-08-29T19:01:17.863" v="18"/>
        <pc:sldMkLst>
          <pc:docMk/>
          <pc:sldMk cId="198764070" sldId="272"/>
        </pc:sldMkLst>
        <pc:picChg chg="add mod">
          <ac:chgData name="Tijmen Vader | Rugby Nederland" userId="5f9c796c-aaf5-4b8b-b7c5-ff3e92a33f0f" providerId="ADAL" clId="{FC7F186A-C06E-418D-9ED6-E3D1E27AC93A}" dt="2024-08-29T19:01:17.863" v="18"/>
          <ac:picMkLst>
            <pc:docMk/>
            <pc:sldMk cId="198764070" sldId="272"/>
            <ac:picMk id="3" creationId="{F9601CD1-77AF-B88A-B459-04C3F32DAD5A}"/>
          </ac:picMkLst>
        </pc:picChg>
      </pc:sldChg>
      <pc:sldChg chg="addSp modSp">
        <pc:chgData name="Tijmen Vader | Rugby Nederland" userId="5f9c796c-aaf5-4b8b-b7c5-ff3e92a33f0f" providerId="ADAL" clId="{FC7F186A-C06E-418D-9ED6-E3D1E27AC93A}" dt="2024-08-29T19:01:33.111" v="25" actId="1076"/>
        <pc:sldMkLst>
          <pc:docMk/>
          <pc:sldMk cId="1314328124" sldId="273"/>
        </pc:sldMkLst>
        <pc:picChg chg="add mod">
          <ac:chgData name="Tijmen Vader | Rugby Nederland" userId="5f9c796c-aaf5-4b8b-b7c5-ff3e92a33f0f" providerId="ADAL" clId="{FC7F186A-C06E-418D-9ED6-E3D1E27AC93A}" dt="2024-08-29T19:01:33.111" v="25" actId="1076"/>
          <ac:picMkLst>
            <pc:docMk/>
            <pc:sldMk cId="1314328124" sldId="273"/>
            <ac:picMk id="3" creationId="{74442669-9ADC-5DB4-4A0D-AF1C2E14B42C}"/>
          </ac:picMkLst>
        </pc:picChg>
      </pc:sldChg>
      <pc:sldChg chg="addSp modSp">
        <pc:chgData name="Tijmen Vader | Rugby Nederland" userId="5f9c796c-aaf5-4b8b-b7c5-ff3e92a33f0f" providerId="ADAL" clId="{FC7F186A-C06E-418D-9ED6-E3D1E27AC93A}" dt="2024-08-29T19:00:56.341" v="12"/>
        <pc:sldMkLst>
          <pc:docMk/>
          <pc:sldMk cId="744798733" sldId="274"/>
        </pc:sldMkLst>
        <pc:picChg chg="add mod">
          <ac:chgData name="Tijmen Vader | Rugby Nederland" userId="5f9c796c-aaf5-4b8b-b7c5-ff3e92a33f0f" providerId="ADAL" clId="{FC7F186A-C06E-418D-9ED6-E3D1E27AC93A}" dt="2024-08-29T19:00:56.341" v="12"/>
          <ac:picMkLst>
            <pc:docMk/>
            <pc:sldMk cId="744798733" sldId="274"/>
            <ac:picMk id="5" creationId="{0515758B-4F65-3AB7-F4BA-935681520A7E}"/>
          </ac:picMkLst>
        </pc:picChg>
      </pc:sldChg>
      <pc:sldChg chg="addSp modSp">
        <pc:chgData name="Tijmen Vader | Rugby Nederland" userId="5f9c796c-aaf5-4b8b-b7c5-ff3e92a33f0f" providerId="ADAL" clId="{FC7F186A-C06E-418D-9ED6-E3D1E27AC93A}" dt="2024-08-29T19:00:44.776" v="8"/>
        <pc:sldMkLst>
          <pc:docMk/>
          <pc:sldMk cId="1841645382" sldId="275"/>
        </pc:sldMkLst>
        <pc:picChg chg="add mod">
          <ac:chgData name="Tijmen Vader | Rugby Nederland" userId="5f9c796c-aaf5-4b8b-b7c5-ff3e92a33f0f" providerId="ADAL" clId="{FC7F186A-C06E-418D-9ED6-E3D1E27AC93A}" dt="2024-08-29T19:00:44.776" v="8"/>
          <ac:picMkLst>
            <pc:docMk/>
            <pc:sldMk cId="1841645382" sldId="275"/>
            <ac:picMk id="3" creationId="{ED23AF67-F7C1-ADB4-7DCB-B472CAA87AD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650CC-942F-4035-A605-C7662237604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3EAF4E8-230A-4385-A820-6899C235CD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568F47E-3D4F-401D-9C21-63C440376BE1}"/>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2F0E6A9E-05B4-4677-8DA1-9A8A705EE8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363848-E24B-4327-82D1-C043C3E0707B}"/>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59898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83BEC-19EB-41AA-8171-791E559A52E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96F6F08-5D24-4075-996A-90D71CEB162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657E0C-D0A6-45D5-A3D8-D67B49292792}"/>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38FB01A8-2F1E-440F-B5D3-1FEE9AA0BC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7C319C-6156-4F90-A60D-E17FF2B619C8}"/>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307168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8D5112A-F23A-449D-B996-DAE92826AB0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76F883-F415-40D8-830B-A49CDAFC57C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FE77B2-5847-4685-B069-FDB7F04216EA}"/>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8CF12253-5CD0-4325-9248-206635DEA5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AF4201-1551-401E-9780-7D9901801C8C}"/>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132239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12222-0C6D-48D5-A34F-561DBC06BCC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26ECA0-B80D-4FE9-9BF2-4F0CEFF3672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B568E7-A91D-4442-A0BC-8DB617A43C0F}"/>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5175A339-E4AF-42E7-B747-CE428EB19B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752AA7-2B72-4F20-9DB8-543D016DFF4F}"/>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312452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39EC98-EB9E-424E-86F7-0097A2A36B8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6510810-0140-4C29-861E-B0D7395C7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E514370-3994-4079-BCFF-B9EE591E7CC5}"/>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8FF11CE1-64A8-4914-B105-AC04230EB3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63A180-3338-49BE-ABFF-5D416A538EF0}"/>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2161418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E00BB-7213-4EF9-A61A-1C1B61B9539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2BF4A4-5589-416D-AE56-7D52D4371B0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44FCB12-8700-4481-8171-D4E90EFA679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ACDDD47-C3C9-4682-9AA2-CF1621B7012F}"/>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6" name="Tijdelijke aanduiding voor voettekst 5">
            <a:extLst>
              <a:ext uri="{FF2B5EF4-FFF2-40B4-BE49-F238E27FC236}">
                <a16:creationId xmlns:a16="http://schemas.microsoft.com/office/drawing/2014/main" id="{D63F44F6-7789-4C08-BBDA-75A29ED2692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942BDE4-6816-466E-A056-60C09E08CE63}"/>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308699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F1C0F-A429-4BA5-95F7-5B562D33FE7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621A13-559F-436B-9B48-51C285F9D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9C1964-C39B-457E-9163-F0CB3A6BE99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E7C5B77-718A-48C5-AB59-9C417EBCC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0575409-ED3D-4056-A0F0-477A565F96C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3BFE7ED-075B-4283-8D9E-2E122EC01063}"/>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8" name="Tijdelijke aanduiding voor voettekst 7">
            <a:extLst>
              <a:ext uri="{FF2B5EF4-FFF2-40B4-BE49-F238E27FC236}">
                <a16:creationId xmlns:a16="http://schemas.microsoft.com/office/drawing/2014/main" id="{286EB236-17BA-45C1-9802-0C4C255B32C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838ACE9-33EA-4C8B-B161-E90952CC2D74}"/>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169426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15BED-F1F3-4715-8110-0559B4125BA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A9EDBDD-7CD8-4904-87AA-93EEE55CD613}"/>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4" name="Tijdelijke aanduiding voor voettekst 3">
            <a:extLst>
              <a:ext uri="{FF2B5EF4-FFF2-40B4-BE49-F238E27FC236}">
                <a16:creationId xmlns:a16="http://schemas.microsoft.com/office/drawing/2014/main" id="{AE983187-339E-4C58-A81F-08657341135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536E303-C5EE-4C2D-897E-5FF5892B4ED3}"/>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427966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E8B5B0-12F7-4C4D-BE7B-ECD906690BA2}"/>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3" name="Tijdelijke aanduiding voor voettekst 2">
            <a:extLst>
              <a:ext uri="{FF2B5EF4-FFF2-40B4-BE49-F238E27FC236}">
                <a16:creationId xmlns:a16="http://schemas.microsoft.com/office/drawing/2014/main" id="{90A1F26A-9B9D-4C13-91C5-801A5D0D43B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0231A4-B1B5-46D9-9A6F-DE02AAC596FE}"/>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108594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ED917-76FA-448C-918E-0C121E7639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1B1A5C6-29D8-4B5E-BCF6-5B097D13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5FF206-0F14-4573-8B64-C52226052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28E237E-6CAA-4A9A-8747-12988C2409B9}"/>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6" name="Tijdelijke aanduiding voor voettekst 5">
            <a:extLst>
              <a:ext uri="{FF2B5EF4-FFF2-40B4-BE49-F238E27FC236}">
                <a16:creationId xmlns:a16="http://schemas.microsoft.com/office/drawing/2014/main" id="{BD76D4E0-4AF1-4A41-94A2-CB1197A891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553D13-20B0-491C-80A7-85B54170235E}"/>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391345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10B25-CCE4-4589-90A7-B908EE2B2CA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17824D0-7B29-44A8-B1FC-6443C20AD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81F672F-EBD0-49AF-8135-E525ED06F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D54E37-0FA1-44B9-8371-70DA19513FE4}"/>
              </a:ext>
            </a:extLst>
          </p:cNvPr>
          <p:cNvSpPr>
            <a:spLocks noGrp="1"/>
          </p:cNvSpPr>
          <p:nvPr>
            <p:ph type="dt" sz="half" idx="10"/>
          </p:nvPr>
        </p:nvSpPr>
        <p:spPr/>
        <p:txBody>
          <a:bodyPr/>
          <a:lstStyle/>
          <a:p>
            <a:fld id="{B383D971-AB97-43F3-90C1-4E92D185AB8A}" type="datetimeFigureOut">
              <a:rPr lang="nl-NL" smtClean="0"/>
              <a:t>29-8-2024</a:t>
            </a:fld>
            <a:endParaRPr lang="nl-NL"/>
          </a:p>
        </p:txBody>
      </p:sp>
      <p:sp>
        <p:nvSpPr>
          <p:cNvPr id="6" name="Tijdelijke aanduiding voor voettekst 5">
            <a:extLst>
              <a:ext uri="{FF2B5EF4-FFF2-40B4-BE49-F238E27FC236}">
                <a16:creationId xmlns:a16="http://schemas.microsoft.com/office/drawing/2014/main" id="{54ACC123-4008-4291-8C99-4AE1280816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B13486-B715-4307-9D76-4001CBAB4C9D}"/>
              </a:ext>
            </a:extLst>
          </p:cNvPr>
          <p:cNvSpPr>
            <a:spLocks noGrp="1"/>
          </p:cNvSpPr>
          <p:nvPr>
            <p:ph type="sldNum" sz="quarter" idx="12"/>
          </p:nvPr>
        </p:nvSpPr>
        <p:spPr/>
        <p:txBody>
          <a:bodyPr/>
          <a:lstStyle/>
          <a:p>
            <a:fld id="{4728316A-CB0B-4C3F-AD45-2E8D4D2B5057}" type="slidenum">
              <a:rPr lang="nl-NL" smtClean="0"/>
              <a:t>‹nr.›</a:t>
            </a:fld>
            <a:endParaRPr lang="nl-NL"/>
          </a:p>
        </p:txBody>
      </p:sp>
    </p:spTree>
    <p:extLst>
      <p:ext uri="{BB962C8B-B14F-4D97-AF65-F5344CB8AC3E}">
        <p14:creationId xmlns:p14="http://schemas.microsoft.com/office/powerpoint/2010/main" val="31739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4F59A-DEC9-4EEA-BD51-9FE0945AE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F98AB0C-CB6D-49A6-9FBB-8EE03EA96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C29021-21B8-463A-9F5C-4DD488329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3D971-AB97-43F3-90C1-4E92D185AB8A}" type="datetimeFigureOut">
              <a:rPr lang="nl-NL" smtClean="0"/>
              <a:t>29-8-2024</a:t>
            </a:fld>
            <a:endParaRPr lang="nl-NL"/>
          </a:p>
        </p:txBody>
      </p:sp>
      <p:sp>
        <p:nvSpPr>
          <p:cNvPr id="5" name="Tijdelijke aanduiding voor voettekst 4">
            <a:extLst>
              <a:ext uri="{FF2B5EF4-FFF2-40B4-BE49-F238E27FC236}">
                <a16:creationId xmlns:a16="http://schemas.microsoft.com/office/drawing/2014/main" id="{BE24E1D7-7255-4C4A-BD6B-C9625BE3C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C2A38FC-00FE-4EEA-BDF7-1F519BF6D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8316A-CB0B-4C3F-AD45-2E8D4D2B5057}" type="slidenum">
              <a:rPr lang="nl-NL" smtClean="0"/>
              <a:t>‹nr.›</a:t>
            </a:fld>
            <a:endParaRPr lang="nl-NL"/>
          </a:p>
        </p:txBody>
      </p:sp>
    </p:spTree>
    <p:extLst>
      <p:ext uri="{BB962C8B-B14F-4D97-AF65-F5344CB8AC3E}">
        <p14:creationId xmlns:p14="http://schemas.microsoft.com/office/powerpoint/2010/main" val="197095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23g-sharedhosting-rugby.s3.eu-west-1.amazonaws.com/app/uploads/2021/02/11182155/Beginners_Guide_2019_NL.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worldrugby.org/law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362749E-3DE8-4335-9A84-C199453FD718}"/>
              </a:ext>
            </a:extLst>
          </p:cNvPr>
          <p:cNvSpPr>
            <a:spLocks noGrp="1"/>
          </p:cNvSpPr>
          <p:nvPr>
            <p:ph type="ctrTitle"/>
          </p:nvPr>
        </p:nvSpPr>
        <p:spPr>
          <a:xfrm>
            <a:off x="6194716" y="739978"/>
            <a:ext cx="5334930" cy="3004145"/>
          </a:xfrm>
        </p:spPr>
        <p:txBody>
          <a:bodyPr>
            <a:normAutofit/>
          </a:bodyPr>
          <a:lstStyle/>
          <a:p>
            <a:r>
              <a:rPr lang="nl-NL" dirty="0"/>
              <a:t>Positieve Sportcultuur</a:t>
            </a:r>
          </a:p>
        </p:txBody>
      </p:sp>
      <p:sp>
        <p:nvSpPr>
          <p:cNvPr id="3" name="Ondertitel 2">
            <a:extLst>
              <a:ext uri="{FF2B5EF4-FFF2-40B4-BE49-F238E27FC236}">
                <a16:creationId xmlns:a16="http://schemas.microsoft.com/office/drawing/2014/main" id="{C4422174-F61B-4771-951E-2454F3455D23}"/>
              </a:ext>
            </a:extLst>
          </p:cNvPr>
          <p:cNvSpPr>
            <a:spLocks noGrp="1"/>
          </p:cNvSpPr>
          <p:nvPr>
            <p:ph type="subTitle" idx="1"/>
          </p:nvPr>
        </p:nvSpPr>
        <p:spPr>
          <a:xfrm>
            <a:off x="6194715" y="3836197"/>
            <a:ext cx="5334931" cy="2189214"/>
          </a:xfrm>
        </p:spPr>
        <p:txBody>
          <a:bodyPr>
            <a:normAutofit/>
          </a:bodyPr>
          <a:lstStyle/>
          <a:p>
            <a:r>
              <a:rPr lang="nl-NL" dirty="0"/>
              <a:t>Voorlichting ouders/verzorgers</a:t>
            </a: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Afbeelding 3" descr="Afbeeldingsresultaat voor rugby  respect kids">
            <a:extLst>
              <a:ext uri="{FF2B5EF4-FFF2-40B4-BE49-F238E27FC236}">
                <a16:creationId xmlns:a16="http://schemas.microsoft.com/office/drawing/2014/main" id="{E4BB005E-3857-425E-ABFD-D65599D50B53}"/>
              </a:ext>
            </a:extLst>
          </p:cNvPr>
          <p:cNvPicPr/>
          <p:nvPr/>
        </p:nvPicPr>
        <p:blipFill rotWithShape="1">
          <a:blip r:embed="rId2">
            <a:extLst>
              <a:ext uri="{28A0092B-C50C-407E-A947-70E740481C1C}">
                <a14:useLocalDpi xmlns:a14="http://schemas.microsoft.com/office/drawing/2010/main" val="0"/>
              </a:ext>
            </a:extLst>
          </a:blip>
          <a:srcRect r="1" b="1"/>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fbeelding 4">
            <a:extLst>
              <a:ext uri="{FF2B5EF4-FFF2-40B4-BE49-F238E27FC236}">
                <a16:creationId xmlns:a16="http://schemas.microsoft.com/office/drawing/2014/main" id="{BFC7D619-A72F-4E86-17DE-7A58C76D8EE9}"/>
              </a:ext>
            </a:extLst>
          </p:cNvPr>
          <p:cNvPicPr>
            <a:picLocks noChangeAspect="1"/>
          </p:cNvPicPr>
          <p:nvPr/>
        </p:nvPicPr>
        <p:blipFill>
          <a:blip r:embed="rId3"/>
          <a:stretch>
            <a:fillRect/>
          </a:stretch>
        </p:blipFill>
        <p:spPr>
          <a:xfrm>
            <a:off x="9507850" y="4817793"/>
            <a:ext cx="2543175" cy="1800225"/>
          </a:xfrm>
          <a:prstGeom prst="rect">
            <a:avLst/>
          </a:prstGeom>
        </p:spPr>
      </p:pic>
    </p:spTree>
    <p:extLst>
      <p:ext uri="{BB962C8B-B14F-4D97-AF65-F5344CB8AC3E}">
        <p14:creationId xmlns:p14="http://schemas.microsoft.com/office/powerpoint/2010/main" val="7014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p:txBody>
          <a:bodyPr/>
          <a:lstStyle/>
          <a:p>
            <a:r>
              <a:rPr lang="nl-NL" dirty="0"/>
              <a:t>Quiz De Spelregels</a:t>
            </a:r>
          </a:p>
        </p:txBody>
      </p:sp>
      <p:sp>
        <p:nvSpPr>
          <p:cNvPr id="6" name="Tijdelijke aanduiding voor inhoud 2">
            <a:extLst>
              <a:ext uri="{FF2B5EF4-FFF2-40B4-BE49-F238E27FC236}">
                <a16:creationId xmlns:a16="http://schemas.microsoft.com/office/drawing/2014/main" id="{4D871F00-E731-4713-8E71-1F5FC0F6BA00}"/>
              </a:ext>
            </a:extLst>
          </p:cNvPr>
          <p:cNvSpPr txBox="1">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200" dirty="0"/>
              <a:t>Vraag 3 – Offside/Buitenspel</a:t>
            </a:r>
          </a:p>
          <a:p>
            <a:pPr marL="0" indent="0">
              <a:buFont typeface="Arial" panose="020B0604020202020204" pitchFamily="34" charset="0"/>
              <a:buNone/>
            </a:pPr>
            <a:endParaRPr lang="nl-NL" b="1" dirty="0">
              <a:solidFill>
                <a:srgbClr val="FF0000"/>
              </a:solidFill>
            </a:endParaRPr>
          </a:p>
          <a:p>
            <a:pPr marL="0" indent="0">
              <a:buFont typeface="Arial" panose="020B0604020202020204" pitchFamily="34" charset="0"/>
              <a:buNone/>
            </a:pPr>
            <a:r>
              <a:rPr lang="nl-NL" sz="2200" b="1" dirty="0"/>
              <a:t>Een speler kan op de volgende momenten offside/buitenspel staan:</a:t>
            </a:r>
          </a:p>
          <a:p>
            <a:pPr marL="457200" indent="-457200">
              <a:buFont typeface="+mj-lt"/>
              <a:buAutoNum type="alphaUcPeriod"/>
            </a:pPr>
            <a:r>
              <a:rPr lang="nl-NL" sz="2200" dirty="0"/>
              <a:t>Bij een kick-off		</a:t>
            </a:r>
            <a:r>
              <a:rPr lang="nl-NL" sz="2200" dirty="0">
                <a:solidFill>
                  <a:srgbClr val="FF0000"/>
                </a:solidFill>
              </a:rPr>
              <a:t>Blijf zitten</a:t>
            </a:r>
          </a:p>
          <a:p>
            <a:pPr marL="457200" indent="-457200">
              <a:buFont typeface="+mj-lt"/>
              <a:buAutoNum type="alphaUcPeriod"/>
            </a:pPr>
            <a:r>
              <a:rPr lang="nl-NL" sz="2200" dirty="0"/>
              <a:t>Tijdens een tackle	</a:t>
            </a:r>
            <a:r>
              <a:rPr lang="nl-NL" sz="2200" dirty="0">
                <a:solidFill>
                  <a:srgbClr val="FF0000"/>
                </a:solidFill>
              </a:rPr>
              <a:t>	Ga staan	</a:t>
            </a:r>
          </a:p>
          <a:p>
            <a:pPr marL="457200" indent="-457200">
              <a:buFont typeface="+mj-lt"/>
              <a:buAutoNum type="alphaUcPeriod"/>
            </a:pPr>
            <a:r>
              <a:rPr lang="nl-NL" sz="2200" dirty="0"/>
              <a:t>Bij een </a:t>
            </a:r>
            <a:r>
              <a:rPr lang="nl-NL" sz="2200" dirty="0" err="1"/>
              <a:t>ruck</a:t>
            </a:r>
            <a:r>
              <a:rPr lang="nl-NL" sz="2200" dirty="0"/>
              <a:t>/</a:t>
            </a:r>
            <a:r>
              <a:rPr lang="nl-NL" sz="2200" dirty="0" err="1"/>
              <a:t>maul</a:t>
            </a:r>
            <a:r>
              <a:rPr lang="nl-NL" sz="2200" dirty="0">
                <a:solidFill>
                  <a:srgbClr val="FF0000"/>
                </a:solidFill>
              </a:rPr>
              <a:t>		Linker arm omhoog</a:t>
            </a:r>
          </a:p>
          <a:p>
            <a:pPr marL="457200" indent="-457200">
              <a:buFont typeface="+mj-lt"/>
              <a:buAutoNum type="alphaUcPeriod"/>
            </a:pPr>
            <a:r>
              <a:rPr lang="nl-NL" sz="2200" dirty="0"/>
              <a:t>Tijdens </a:t>
            </a:r>
            <a:r>
              <a:rPr lang="nl-NL" sz="2200"/>
              <a:t>een scrum</a:t>
            </a:r>
            <a:r>
              <a:rPr lang="nl-NL" sz="2200" dirty="0"/>
              <a:t>		</a:t>
            </a:r>
            <a:r>
              <a:rPr lang="nl-NL" sz="2200" dirty="0">
                <a:solidFill>
                  <a:srgbClr val="FF0000"/>
                </a:solidFill>
              </a:rPr>
              <a:t>Rechter arm omhoog</a:t>
            </a:r>
            <a:endParaRPr lang="nl-NL" sz="2200" dirty="0"/>
          </a:p>
          <a:p>
            <a:pPr marL="0" indent="0">
              <a:buFont typeface="Arial" panose="020B0604020202020204" pitchFamily="34" charset="0"/>
              <a:buNone/>
            </a:pPr>
            <a:endParaRPr lang="nl-NL" b="1" dirty="0"/>
          </a:p>
        </p:txBody>
      </p:sp>
      <p:pic>
        <p:nvPicPr>
          <p:cNvPr id="3" name="Picture 2" descr="Respect, Discipline en Kameraadschap: Ook op Social Media! - Rugby.nl">
            <a:extLst>
              <a:ext uri="{FF2B5EF4-FFF2-40B4-BE49-F238E27FC236}">
                <a16:creationId xmlns:a16="http://schemas.microsoft.com/office/drawing/2014/main" id="{6E6E80B5-A226-F8A9-2BEE-A5355EBB0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9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p:txBody>
          <a:bodyPr/>
          <a:lstStyle/>
          <a:p>
            <a:r>
              <a:rPr lang="nl-NL" dirty="0"/>
              <a:t>Quiz De scheidsrechter</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p:txBody>
          <a:bodyPr/>
          <a:lstStyle/>
          <a:p>
            <a:pPr marL="0" indent="0">
              <a:buNone/>
            </a:pPr>
            <a:r>
              <a:rPr lang="nl-NL" b="1" dirty="0">
                <a:solidFill>
                  <a:srgbClr val="FF0000"/>
                </a:solidFill>
              </a:rPr>
              <a:t>Vraag 4: Welke is de rugby scheidsrechter?</a:t>
            </a:r>
          </a:p>
        </p:txBody>
      </p:sp>
      <p:pic>
        <p:nvPicPr>
          <p:cNvPr id="3076" name="Picture 4" descr="Webb: hoe de WK-finale van 2010 uitliep op een nachtmerrie | NOS">
            <a:extLst>
              <a:ext uri="{FF2B5EF4-FFF2-40B4-BE49-F238E27FC236}">
                <a16:creationId xmlns:a16="http://schemas.microsoft.com/office/drawing/2014/main" id="{99E72CCE-CA26-4DA1-9EB8-26F3FBA82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91" r="8328"/>
          <a:stretch/>
        </p:blipFill>
        <p:spPr bwMode="auto">
          <a:xfrm>
            <a:off x="878058" y="2656811"/>
            <a:ext cx="4287993" cy="28085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D733267-438B-472D-BE90-467E74A81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34"/>
          <a:stretch/>
        </p:blipFill>
        <p:spPr bwMode="auto">
          <a:xfrm>
            <a:off x="6816587" y="2652233"/>
            <a:ext cx="3978931" cy="281309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C42D66F-AAEF-41F2-AACE-FAD45996556F}"/>
              </a:ext>
            </a:extLst>
          </p:cNvPr>
          <p:cNvSpPr txBox="1"/>
          <p:nvPr/>
        </p:nvSpPr>
        <p:spPr>
          <a:xfrm>
            <a:off x="8180721" y="5600262"/>
            <a:ext cx="1600842" cy="769441"/>
          </a:xfrm>
          <a:prstGeom prst="rect">
            <a:avLst/>
          </a:prstGeom>
          <a:noFill/>
        </p:spPr>
        <p:txBody>
          <a:bodyPr wrap="square" rtlCol="0">
            <a:spAutoFit/>
          </a:bodyPr>
          <a:lstStyle/>
          <a:p>
            <a:pPr algn="ctr"/>
            <a:r>
              <a:rPr lang="nl-NL" sz="4400" b="1" dirty="0"/>
              <a:t>Staan</a:t>
            </a:r>
            <a:endParaRPr lang="nl-NL" sz="3200" b="1" dirty="0"/>
          </a:p>
        </p:txBody>
      </p:sp>
      <p:sp>
        <p:nvSpPr>
          <p:cNvPr id="8" name="Tekstvak 7">
            <a:extLst>
              <a:ext uri="{FF2B5EF4-FFF2-40B4-BE49-F238E27FC236}">
                <a16:creationId xmlns:a16="http://schemas.microsoft.com/office/drawing/2014/main" id="{E3848E52-2A7C-44E8-A7B6-AE696C47A7F6}"/>
              </a:ext>
            </a:extLst>
          </p:cNvPr>
          <p:cNvSpPr txBox="1"/>
          <p:nvPr/>
        </p:nvSpPr>
        <p:spPr>
          <a:xfrm>
            <a:off x="1335161" y="5600262"/>
            <a:ext cx="3228392" cy="769441"/>
          </a:xfrm>
          <a:prstGeom prst="rect">
            <a:avLst/>
          </a:prstGeom>
          <a:noFill/>
        </p:spPr>
        <p:txBody>
          <a:bodyPr wrap="square" rtlCol="0">
            <a:spAutoFit/>
          </a:bodyPr>
          <a:lstStyle/>
          <a:p>
            <a:pPr algn="ctr"/>
            <a:r>
              <a:rPr lang="nl-NL" sz="4400" b="1" dirty="0"/>
              <a:t>Zitten</a:t>
            </a:r>
          </a:p>
        </p:txBody>
      </p:sp>
      <p:pic>
        <p:nvPicPr>
          <p:cNvPr id="5" name="Picture 2" descr="Respect, Discipline en Kameraadschap: Ook op Social Media! - Rugby.nl">
            <a:extLst>
              <a:ext uri="{FF2B5EF4-FFF2-40B4-BE49-F238E27FC236}">
                <a16:creationId xmlns:a16="http://schemas.microsoft.com/office/drawing/2014/main" id="{0515758B-4F65-3AB7-F4BA-935681520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9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4" name="Rectangle 73">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1099425" y="1238081"/>
            <a:ext cx="4709345" cy="962953"/>
          </a:xfrm>
        </p:spPr>
        <p:txBody>
          <a:bodyPr vert="horz" lIns="91440" tIns="45720" rIns="91440" bIns="45720" rtlCol="0" anchor="b">
            <a:normAutofit/>
          </a:bodyPr>
          <a:lstStyle/>
          <a:p>
            <a:r>
              <a:rPr lang="en-US" sz="3800"/>
              <a:t>De Spelprincipes</a:t>
            </a:r>
          </a:p>
        </p:txBody>
      </p:sp>
      <p:sp>
        <p:nvSpPr>
          <p:cNvPr id="79" name="Rectangle 7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extLst>
              <a:ext uri="{FF2B5EF4-FFF2-40B4-BE49-F238E27FC236}">
                <a16:creationId xmlns:a16="http://schemas.microsoft.com/office/drawing/2014/main" id="{891037BF-E27A-4631-B764-4DA4DE7E5E51}"/>
              </a:ext>
            </a:extLst>
          </p:cNvPr>
          <p:cNvSpPr txBox="1"/>
          <p:nvPr/>
        </p:nvSpPr>
        <p:spPr>
          <a:xfrm>
            <a:off x="1100736" y="2508105"/>
            <a:ext cx="4709345" cy="363249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0" i="0">
                <a:effectLst/>
              </a:rPr>
              <a:t>Rugby is een spel van aanvallen en ontwijken; eenmaal men in balbezit is, is het doel om met de bal vooruit te geraken (door het dragen of schoppen) in het speelveld van de tegenstander en uiteindelijk punten te scoren. </a:t>
            </a:r>
          </a:p>
          <a:p>
            <a:pPr indent="-228600">
              <a:lnSpc>
                <a:spcPct val="90000"/>
              </a:lnSpc>
              <a:spcAft>
                <a:spcPts val="600"/>
              </a:spcAft>
              <a:buFont typeface="Arial" panose="020B0604020202020204" pitchFamily="34" charset="0"/>
              <a:buChar char="•"/>
            </a:pPr>
            <a:r>
              <a:rPr lang="en-US" sz="2000" b="0" i="0">
                <a:effectLst/>
              </a:rPr>
              <a:t>Het is belangrijk voor iedereen om de fundamentele beginselen van Rugby te begrijpen en welk verband zij hebben met de vaardigheden die nodig zijn om Rugby te spelen.</a:t>
            </a:r>
          </a:p>
        </p:txBody>
      </p:sp>
      <p:pic>
        <p:nvPicPr>
          <p:cNvPr id="1026" name="Picture 2">
            <a:extLst>
              <a:ext uri="{FF2B5EF4-FFF2-40B4-BE49-F238E27FC236}">
                <a16:creationId xmlns:a16="http://schemas.microsoft.com/office/drawing/2014/main" id="{E1AB6580-FA45-4350-B3DB-50B64F32958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709" b="1"/>
          <a:stretch/>
        </p:blipFill>
        <p:spPr bwMode="auto">
          <a:xfrm>
            <a:off x="6538366" y="1383738"/>
            <a:ext cx="4929098" cy="4756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pect, Discipline en Kameraadschap: Ook op Social Media! - Rugby.nl">
            <a:extLst>
              <a:ext uri="{FF2B5EF4-FFF2-40B4-BE49-F238E27FC236}">
                <a16:creationId xmlns:a16="http://schemas.microsoft.com/office/drawing/2014/main" id="{3B431B14-6F55-7129-97EA-840477194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5690" y="5828"/>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3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98B7ED2-14B4-4D0D-BF45-D6FA67F0F9FB}"/>
              </a:ext>
            </a:extLst>
          </p:cNvPr>
          <p:cNvSpPr>
            <a:spLocks noGrp="1"/>
          </p:cNvSpPr>
          <p:nvPr>
            <p:ph type="title"/>
          </p:nvPr>
        </p:nvSpPr>
        <p:spPr>
          <a:xfrm>
            <a:off x="643467" y="321734"/>
            <a:ext cx="10905066" cy="1135737"/>
          </a:xfrm>
        </p:spPr>
        <p:txBody>
          <a:bodyPr>
            <a:normAutofit/>
          </a:bodyPr>
          <a:lstStyle/>
          <a:p>
            <a:r>
              <a:rPr lang="nl-NL" sz="3600"/>
              <a:t>De toeschouwer – een definitie</a:t>
            </a:r>
          </a:p>
        </p:txBody>
      </p:sp>
      <p:sp>
        <p:nvSpPr>
          <p:cNvPr id="3" name="Tijdelijke aanduiding voor inhoud 2">
            <a:extLst>
              <a:ext uri="{FF2B5EF4-FFF2-40B4-BE49-F238E27FC236}">
                <a16:creationId xmlns:a16="http://schemas.microsoft.com/office/drawing/2014/main" id="{9AA218E6-8177-443E-A348-96657EF26139}"/>
              </a:ext>
            </a:extLst>
          </p:cNvPr>
          <p:cNvSpPr>
            <a:spLocks noGrp="1"/>
          </p:cNvSpPr>
          <p:nvPr>
            <p:ph idx="1"/>
          </p:nvPr>
        </p:nvSpPr>
        <p:spPr>
          <a:xfrm>
            <a:off x="643467" y="1782981"/>
            <a:ext cx="10905066" cy="4393982"/>
          </a:xfrm>
        </p:spPr>
        <p:txBody>
          <a:bodyPr>
            <a:normAutofit/>
          </a:bodyPr>
          <a:lstStyle/>
          <a:p>
            <a:pPr marL="0" indent="0">
              <a:buNone/>
            </a:pPr>
            <a:r>
              <a:rPr lang="nl-NL" sz="2000" u="sng"/>
              <a:t>T</a:t>
            </a:r>
            <a:r>
              <a:rPr lang="nl-NL" sz="2000" b="0" i="0" u="sng">
                <a:effectLst/>
              </a:rPr>
              <a:t>oe</a:t>
            </a:r>
            <a:r>
              <a:rPr lang="nl-NL" sz="2000" b="0" i="0">
                <a:effectLst/>
              </a:rPr>
              <a:t>·schou·wer </a:t>
            </a:r>
            <a:r>
              <a:rPr lang="nl-NL" sz="2000" b="0" i="1">
                <a:effectLst/>
              </a:rPr>
              <a:t>(de; m,v; </a:t>
            </a:r>
            <a:r>
              <a:rPr lang="nl-NL" sz="2000" b="0" i="0">
                <a:effectLst/>
              </a:rPr>
              <a:t>meervoud: </a:t>
            </a:r>
            <a:r>
              <a:rPr lang="nl-NL" sz="2000" b="0" i="1">
                <a:effectLst/>
              </a:rPr>
              <a:t>toeschouwers)</a:t>
            </a:r>
          </a:p>
          <a:p>
            <a:pPr marL="457200" indent="-457200">
              <a:buFont typeface="+mj-lt"/>
              <a:buAutoNum type="arabicPeriod"/>
            </a:pPr>
            <a:r>
              <a:rPr lang="nl-NL" sz="2000" b="0" i="0">
                <a:effectLst/>
              </a:rPr>
              <a:t>iemand die aandachtig naar iets kijkt</a:t>
            </a:r>
          </a:p>
          <a:p>
            <a:pPr marL="457200" indent="-457200">
              <a:buFont typeface="+mj-lt"/>
              <a:buAutoNum type="arabicPeriod"/>
            </a:pPr>
            <a:r>
              <a:rPr lang="nl-NL" sz="2000" b="0" i="1">
                <a:effectLst/>
              </a:rPr>
              <a:t>(in het meervoud) </a:t>
            </a:r>
            <a:r>
              <a:rPr lang="nl-NL" sz="2000" b="0" i="0">
                <a:effectLst/>
              </a:rPr>
              <a:t>publiek</a:t>
            </a:r>
          </a:p>
          <a:p>
            <a:pPr marL="0" indent="0">
              <a:buNone/>
            </a:pPr>
            <a:endParaRPr lang="nl-NL" sz="2000"/>
          </a:p>
          <a:p>
            <a:pPr marL="0" indent="0">
              <a:buNone/>
            </a:pPr>
            <a:r>
              <a:rPr lang="nl-NL" sz="2000"/>
              <a:t>Sup·por·ter (</a:t>
            </a:r>
            <a:r>
              <a:rPr lang="nl-NL" sz="2000" i="1"/>
              <a:t>de; m,v; </a:t>
            </a:r>
            <a:r>
              <a:rPr lang="nl-NL" sz="2000"/>
              <a:t>meervoud: supporters)</a:t>
            </a:r>
          </a:p>
          <a:p>
            <a:pPr marL="457200" indent="-457200">
              <a:buFont typeface="+mj-lt"/>
              <a:buAutoNum type="arabicPeriod"/>
            </a:pPr>
            <a:r>
              <a:rPr lang="nl-NL" sz="2000"/>
              <a:t>iemand die een sportclub aanmoedigt; = aanhanger</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83F94070-29B3-D89B-5CE5-6328E6536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645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98B7ED2-14B4-4D0D-BF45-D6FA67F0F9FB}"/>
              </a:ext>
            </a:extLst>
          </p:cNvPr>
          <p:cNvSpPr>
            <a:spLocks noGrp="1"/>
          </p:cNvSpPr>
          <p:nvPr>
            <p:ph type="title"/>
          </p:nvPr>
        </p:nvSpPr>
        <p:spPr>
          <a:xfrm>
            <a:off x="643467" y="321734"/>
            <a:ext cx="10905066" cy="1135737"/>
          </a:xfrm>
        </p:spPr>
        <p:txBody>
          <a:bodyPr>
            <a:normAutofit/>
          </a:bodyPr>
          <a:lstStyle/>
          <a:p>
            <a:r>
              <a:rPr lang="nl-NL" sz="3600"/>
              <a:t>De toeschouwer</a:t>
            </a:r>
          </a:p>
        </p:txBody>
      </p:sp>
      <p:sp>
        <p:nvSpPr>
          <p:cNvPr id="3" name="Tijdelijke aanduiding voor inhoud 2">
            <a:extLst>
              <a:ext uri="{FF2B5EF4-FFF2-40B4-BE49-F238E27FC236}">
                <a16:creationId xmlns:a16="http://schemas.microsoft.com/office/drawing/2014/main" id="{9AA218E6-8177-443E-A348-96657EF26139}"/>
              </a:ext>
            </a:extLst>
          </p:cNvPr>
          <p:cNvSpPr>
            <a:spLocks noGrp="1"/>
          </p:cNvSpPr>
          <p:nvPr>
            <p:ph idx="1"/>
          </p:nvPr>
        </p:nvSpPr>
        <p:spPr>
          <a:xfrm>
            <a:off x="643467" y="1782981"/>
            <a:ext cx="10905066" cy="4393982"/>
          </a:xfrm>
        </p:spPr>
        <p:txBody>
          <a:bodyPr>
            <a:normAutofit/>
          </a:bodyPr>
          <a:lstStyle/>
          <a:p>
            <a:pPr marL="0" indent="0">
              <a:buNone/>
            </a:pPr>
            <a:r>
              <a:rPr lang="nl-NL" sz="2000" dirty="0" err="1"/>
              <a:t>T</a:t>
            </a:r>
            <a:r>
              <a:rPr lang="nl-NL" sz="2000" b="0" i="0" dirty="0" err="1">
                <a:effectLst/>
              </a:rPr>
              <a:t>oe·schou·wer</a:t>
            </a:r>
            <a:r>
              <a:rPr lang="nl-NL" sz="2000" b="0" i="0" dirty="0">
                <a:effectLst/>
              </a:rPr>
              <a:t> </a:t>
            </a:r>
          </a:p>
          <a:p>
            <a:r>
              <a:rPr lang="nl-NL" sz="2000" dirty="0"/>
              <a:t>Waar kijk je naar?</a:t>
            </a:r>
          </a:p>
          <a:p>
            <a:pPr marL="0" indent="0">
              <a:buNone/>
            </a:pPr>
            <a:endParaRPr lang="nl-NL" sz="2000" dirty="0"/>
          </a:p>
          <a:p>
            <a:pPr marL="0" indent="0">
              <a:buNone/>
            </a:pPr>
            <a:r>
              <a:rPr lang="nl-NL" sz="2000" dirty="0" err="1"/>
              <a:t>Sup·por·ter</a:t>
            </a:r>
            <a:r>
              <a:rPr lang="nl-NL" sz="2000" dirty="0"/>
              <a:t> (de; </a:t>
            </a:r>
            <a:r>
              <a:rPr lang="nl-NL" sz="2000" dirty="0" err="1"/>
              <a:t>m,v</a:t>
            </a:r>
            <a:r>
              <a:rPr lang="nl-NL" sz="2000" dirty="0"/>
              <a:t>; meervoud: supporters)</a:t>
            </a:r>
          </a:p>
          <a:p>
            <a:r>
              <a:rPr lang="nl-NL" sz="2000" dirty="0"/>
              <a:t>Hoe moedig je aan?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1FE07685-9B58-204D-CA6A-13D421175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90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B7ED2-14B4-4D0D-BF45-D6FA67F0F9FB}"/>
              </a:ext>
            </a:extLst>
          </p:cNvPr>
          <p:cNvSpPr>
            <a:spLocks noGrp="1"/>
          </p:cNvSpPr>
          <p:nvPr>
            <p:ph type="title"/>
          </p:nvPr>
        </p:nvSpPr>
        <p:spPr/>
        <p:txBody>
          <a:bodyPr/>
          <a:lstStyle/>
          <a:p>
            <a:r>
              <a:rPr lang="nl-NL" dirty="0"/>
              <a:t>Positieve sportcultuur</a:t>
            </a:r>
          </a:p>
        </p:txBody>
      </p:sp>
      <p:pic>
        <p:nvPicPr>
          <p:cNvPr id="4" name="PositieveSportCultuur">
            <a:hlinkClick r:id="" action="ppaction://media"/>
            <a:extLst>
              <a:ext uri="{FF2B5EF4-FFF2-40B4-BE49-F238E27FC236}">
                <a16:creationId xmlns:a16="http://schemas.microsoft.com/office/drawing/2014/main" id="{6B5BDE8E-760A-42E5-9CB8-6A33A48C1F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67543" y="1474059"/>
            <a:ext cx="8546840" cy="4807489"/>
          </a:xfrm>
        </p:spPr>
      </p:pic>
      <p:pic>
        <p:nvPicPr>
          <p:cNvPr id="3" name="Picture 2" descr="Respect, Discipline en Kameraadschap: Ook op Social Media! - Rugby.nl">
            <a:extLst>
              <a:ext uri="{FF2B5EF4-FFF2-40B4-BE49-F238E27FC236}">
                <a16:creationId xmlns:a16="http://schemas.microsoft.com/office/drawing/2014/main" id="{F9601CD1-77AF-B88A-B459-04C3F32D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B7ED2-14B4-4D0D-BF45-D6FA67F0F9FB}"/>
              </a:ext>
            </a:extLst>
          </p:cNvPr>
          <p:cNvSpPr>
            <a:spLocks noGrp="1"/>
          </p:cNvSpPr>
          <p:nvPr>
            <p:ph type="title"/>
          </p:nvPr>
        </p:nvSpPr>
        <p:spPr/>
        <p:txBody>
          <a:bodyPr/>
          <a:lstStyle/>
          <a:p>
            <a:r>
              <a:rPr lang="nl-NL" dirty="0"/>
              <a:t>Quiz -</a:t>
            </a:r>
            <a:r>
              <a:rPr lang="nl-NL" sz="4400" dirty="0"/>
              <a:t>Waar kijk je naar?</a:t>
            </a:r>
            <a:endParaRPr lang="nl-NL" dirty="0"/>
          </a:p>
        </p:txBody>
      </p:sp>
      <p:sp>
        <p:nvSpPr>
          <p:cNvPr id="3" name="Tijdelijke aanduiding voor inhoud 2">
            <a:extLst>
              <a:ext uri="{FF2B5EF4-FFF2-40B4-BE49-F238E27FC236}">
                <a16:creationId xmlns:a16="http://schemas.microsoft.com/office/drawing/2014/main" id="{9AA218E6-8177-443E-A348-96657EF26139}"/>
              </a:ext>
            </a:extLst>
          </p:cNvPr>
          <p:cNvSpPr>
            <a:spLocks noGrp="1"/>
          </p:cNvSpPr>
          <p:nvPr>
            <p:ph idx="1"/>
          </p:nvPr>
        </p:nvSpPr>
        <p:spPr/>
        <p:txBody>
          <a:bodyPr>
            <a:normAutofit/>
          </a:bodyPr>
          <a:lstStyle/>
          <a:p>
            <a:pPr marL="0" indent="0">
              <a:buNone/>
            </a:pPr>
            <a:r>
              <a:rPr lang="nl-NL" sz="2200" dirty="0"/>
              <a:t>Vraag 1 – Principes</a:t>
            </a:r>
          </a:p>
          <a:p>
            <a:pPr marL="0" indent="0">
              <a:buNone/>
            </a:pPr>
            <a:endParaRPr lang="nl-NL" sz="2200" dirty="0"/>
          </a:p>
          <a:p>
            <a:pPr marL="0" indent="0">
              <a:buNone/>
            </a:pPr>
            <a:r>
              <a:rPr lang="nl-NL" sz="2200" dirty="0"/>
              <a:t>Welk onderdeel hoort </a:t>
            </a:r>
            <a:r>
              <a:rPr lang="nl-NL" sz="2200" b="1" u="sng" dirty="0"/>
              <a:t>niet</a:t>
            </a:r>
            <a:r>
              <a:rPr lang="nl-NL" sz="2200" dirty="0"/>
              <a:t> thuis in het rijtje van spelprincipes?</a:t>
            </a:r>
          </a:p>
          <a:p>
            <a:pPr marL="457200" indent="-457200">
              <a:buFont typeface="+mj-lt"/>
              <a:buAutoNum type="alphaUcPeriod"/>
            </a:pPr>
            <a:r>
              <a:rPr lang="nl-NL" sz="2200" dirty="0"/>
              <a:t>Ga vooruit</a:t>
            </a:r>
            <a:r>
              <a:rPr lang="nl-NL" sz="2200" dirty="0">
                <a:solidFill>
                  <a:srgbClr val="FF0000"/>
                </a:solidFill>
              </a:rPr>
              <a:t>			Blijf zitten</a:t>
            </a:r>
          </a:p>
          <a:p>
            <a:pPr marL="457200" indent="-457200">
              <a:buFont typeface="+mj-lt"/>
              <a:buAutoNum type="alphaUcPeriod"/>
            </a:pPr>
            <a:r>
              <a:rPr lang="nl-NL" sz="2200" dirty="0"/>
              <a:t>Winnen of verliezen</a:t>
            </a:r>
            <a:r>
              <a:rPr lang="nl-NL" sz="2200" dirty="0">
                <a:solidFill>
                  <a:srgbClr val="FF0000"/>
                </a:solidFill>
              </a:rPr>
              <a:t>		Ga staan	</a:t>
            </a:r>
          </a:p>
          <a:p>
            <a:pPr marL="457200" indent="-457200">
              <a:buFont typeface="+mj-lt"/>
              <a:buAutoNum type="alphaUcPeriod"/>
            </a:pPr>
            <a:r>
              <a:rPr lang="nl-NL" sz="2200" dirty="0"/>
              <a:t>Strijd om de bal</a:t>
            </a:r>
            <a:r>
              <a:rPr lang="nl-NL" sz="2200" dirty="0">
                <a:solidFill>
                  <a:srgbClr val="FF0000"/>
                </a:solidFill>
              </a:rPr>
              <a:t>		Linker arm omhoog</a:t>
            </a:r>
          </a:p>
          <a:p>
            <a:pPr marL="457200" indent="-457200">
              <a:buFont typeface="+mj-lt"/>
              <a:buAutoNum type="alphaUcPeriod"/>
            </a:pPr>
            <a:r>
              <a:rPr lang="nl-NL" sz="2200" dirty="0"/>
              <a:t>Oefen druk uit</a:t>
            </a:r>
            <a:r>
              <a:rPr lang="nl-NL" sz="2200" dirty="0">
                <a:solidFill>
                  <a:srgbClr val="FF0000"/>
                </a:solidFill>
              </a:rPr>
              <a:t>		Rechter arm omhoog</a:t>
            </a:r>
          </a:p>
        </p:txBody>
      </p:sp>
      <p:sp>
        <p:nvSpPr>
          <p:cNvPr id="4" name="Tekstvak 3">
            <a:extLst>
              <a:ext uri="{FF2B5EF4-FFF2-40B4-BE49-F238E27FC236}">
                <a16:creationId xmlns:a16="http://schemas.microsoft.com/office/drawing/2014/main" id="{3C94B267-50CA-4496-B804-9067276B7C06}"/>
              </a:ext>
            </a:extLst>
          </p:cNvPr>
          <p:cNvSpPr txBox="1"/>
          <p:nvPr/>
        </p:nvSpPr>
        <p:spPr>
          <a:xfrm rot="21244008">
            <a:off x="6695145" y="4819187"/>
            <a:ext cx="4841875" cy="1384995"/>
          </a:xfrm>
          <a:prstGeom prst="rect">
            <a:avLst/>
          </a:prstGeom>
          <a:solidFill>
            <a:srgbClr val="92D050"/>
          </a:solidFill>
        </p:spPr>
        <p:txBody>
          <a:bodyPr wrap="square" rtlCol="0">
            <a:spAutoFit/>
          </a:bodyPr>
          <a:lstStyle/>
          <a:p>
            <a:pPr algn="ctr"/>
            <a:r>
              <a:rPr lang="nl-NL" sz="2800" b="1" dirty="0"/>
              <a:t>Tip: </a:t>
            </a:r>
          </a:p>
          <a:p>
            <a:pPr algn="ctr"/>
            <a:r>
              <a:rPr lang="nl-NL" sz="2800" b="1" dirty="0"/>
              <a:t>Kijk of je de kernwaarden van de sport terug ziet in het spel.</a:t>
            </a:r>
          </a:p>
        </p:txBody>
      </p:sp>
      <p:pic>
        <p:nvPicPr>
          <p:cNvPr id="5" name="Picture 2" descr="Respect, Discipline en Kameraadschap: Ook op Social Media! - Rugby.nl">
            <a:extLst>
              <a:ext uri="{FF2B5EF4-FFF2-40B4-BE49-F238E27FC236}">
                <a16:creationId xmlns:a16="http://schemas.microsoft.com/office/drawing/2014/main" id="{E51C77C9-46AA-A6B0-DF6C-E7F987CB9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88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B7ED2-14B4-4D0D-BF45-D6FA67F0F9FB}"/>
              </a:ext>
            </a:extLst>
          </p:cNvPr>
          <p:cNvSpPr>
            <a:spLocks noGrp="1"/>
          </p:cNvSpPr>
          <p:nvPr>
            <p:ph type="title"/>
          </p:nvPr>
        </p:nvSpPr>
        <p:spPr/>
        <p:txBody>
          <a:bodyPr/>
          <a:lstStyle/>
          <a:p>
            <a:r>
              <a:rPr lang="nl-NL" dirty="0"/>
              <a:t>Quiz - </a:t>
            </a:r>
            <a:r>
              <a:rPr lang="nl-NL" sz="4400" dirty="0"/>
              <a:t>Hoe moedig je aan?</a:t>
            </a:r>
            <a:endParaRPr lang="nl-NL" dirty="0"/>
          </a:p>
        </p:txBody>
      </p:sp>
      <p:sp>
        <p:nvSpPr>
          <p:cNvPr id="3" name="Tijdelijke aanduiding voor inhoud 2">
            <a:extLst>
              <a:ext uri="{FF2B5EF4-FFF2-40B4-BE49-F238E27FC236}">
                <a16:creationId xmlns:a16="http://schemas.microsoft.com/office/drawing/2014/main" id="{9AA218E6-8177-443E-A348-96657EF26139}"/>
              </a:ext>
            </a:extLst>
          </p:cNvPr>
          <p:cNvSpPr>
            <a:spLocks noGrp="1"/>
          </p:cNvSpPr>
          <p:nvPr>
            <p:ph idx="1"/>
          </p:nvPr>
        </p:nvSpPr>
        <p:spPr/>
        <p:txBody>
          <a:bodyPr>
            <a:normAutofit/>
          </a:bodyPr>
          <a:lstStyle/>
          <a:p>
            <a:pPr marL="0" indent="0">
              <a:buNone/>
            </a:pPr>
            <a:r>
              <a:rPr lang="nl-NL" sz="2200" dirty="0"/>
              <a:t>Vraag 2 – Supporters</a:t>
            </a:r>
          </a:p>
          <a:p>
            <a:pPr marL="0" indent="0">
              <a:buNone/>
            </a:pPr>
            <a:endParaRPr lang="nl-NL" sz="2200" dirty="0"/>
          </a:p>
          <a:p>
            <a:pPr marL="0" indent="0">
              <a:buNone/>
            </a:pPr>
            <a:r>
              <a:rPr lang="nl-NL" sz="2200" dirty="0"/>
              <a:t>Hoe moet je niet aanmoedigen langs de lijn?</a:t>
            </a:r>
          </a:p>
          <a:p>
            <a:pPr marL="457200" indent="-457200">
              <a:buFont typeface="+mj-lt"/>
              <a:buAutoNum type="alphaUcPeriod"/>
            </a:pPr>
            <a:r>
              <a:rPr lang="nl-NL" sz="2200" dirty="0"/>
              <a:t>Aanmoedigen	</a:t>
            </a:r>
            <a:r>
              <a:rPr lang="nl-NL" sz="2200" dirty="0">
                <a:solidFill>
                  <a:srgbClr val="FF0000"/>
                </a:solidFill>
              </a:rPr>
              <a:t>	Blijf zitten</a:t>
            </a:r>
          </a:p>
          <a:p>
            <a:pPr marL="457200" indent="-457200">
              <a:buFont typeface="+mj-lt"/>
              <a:buAutoNum type="alphaUcPeriod"/>
            </a:pPr>
            <a:r>
              <a:rPr lang="nl-NL" sz="2200" dirty="0"/>
              <a:t>Applaudisseren	</a:t>
            </a:r>
            <a:r>
              <a:rPr lang="nl-NL" sz="2200" dirty="0">
                <a:solidFill>
                  <a:srgbClr val="FF0000"/>
                </a:solidFill>
              </a:rPr>
              <a:t>	Ga staan	</a:t>
            </a:r>
          </a:p>
          <a:p>
            <a:pPr marL="457200" indent="-457200">
              <a:buFont typeface="+mj-lt"/>
              <a:buAutoNum type="alphaUcPeriod"/>
            </a:pPr>
            <a:r>
              <a:rPr lang="nl-NL" sz="2200" dirty="0"/>
              <a:t>Aanwijzingen roepen</a:t>
            </a:r>
            <a:r>
              <a:rPr lang="nl-NL" sz="2200" dirty="0">
                <a:solidFill>
                  <a:srgbClr val="FF0000"/>
                </a:solidFill>
              </a:rPr>
              <a:t>	Linker arm omhoog</a:t>
            </a:r>
          </a:p>
          <a:p>
            <a:pPr marL="457200" indent="-457200">
              <a:buFont typeface="+mj-lt"/>
              <a:buAutoNum type="alphaUcPeriod"/>
            </a:pPr>
            <a:r>
              <a:rPr lang="nl-NL" sz="2200" dirty="0"/>
              <a:t>Bemoeien met de coach</a:t>
            </a:r>
            <a:r>
              <a:rPr lang="nl-NL" sz="2200" dirty="0">
                <a:solidFill>
                  <a:srgbClr val="FF0000"/>
                </a:solidFill>
              </a:rPr>
              <a:t>	Rechter arm omhoog</a:t>
            </a:r>
            <a:endParaRPr lang="nl-NL" sz="2200" dirty="0"/>
          </a:p>
        </p:txBody>
      </p:sp>
      <p:sp>
        <p:nvSpPr>
          <p:cNvPr id="4" name="Tekstvak 3">
            <a:extLst>
              <a:ext uri="{FF2B5EF4-FFF2-40B4-BE49-F238E27FC236}">
                <a16:creationId xmlns:a16="http://schemas.microsoft.com/office/drawing/2014/main" id="{7B261A03-0434-4233-917D-D69396CB5B35}"/>
              </a:ext>
            </a:extLst>
          </p:cNvPr>
          <p:cNvSpPr txBox="1"/>
          <p:nvPr/>
        </p:nvSpPr>
        <p:spPr>
          <a:xfrm rot="21244008">
            <a:off x="6695145" y="4819187"/>
            <a:ext cx="4841875" cy="1384995"/>
          </a:xfrm>
          <a:prstGeom prst="rect">
            <a:avLst/>
          </a:prstGeom>
          <a:solidFill>
            <a:srgbClr val="92D050"/>
          </a:solidFill>
        </p:spPr>
        <p:txBody>
          <a:bodyPr wrap="square" rtlCol="0">
            <a:spAutoFit/>
          </a:bodyPr>
          <a:lstStyle/>
          <a:p>
            <a:pPr algn="ctr"/>
            <a:r>
              <a:rPr lang="nl-NL" sz="2800" b="1" dirty="0"/>
              <a:t>Tip: </a:t>
            </a:r>
          </a:p>
          <a:p>
            <a:pPr algn="ctr"/>
            <a:r>
              <a:rPr lang="nl-NL" sz="2800" b="1" dirty="0"/>
              <a:t>Applaudisseer ook voor mooie actie van de tegenstander.</a:t>
            </a:r>
          </a:p>
        </p:txBody>
      </p:sp>
      <p:pic>
        <p:nvPicPr>
          <p:cNvPr id="5" name="Picture 2" descr="Respect, Discipline en Kameraadschap: Ook op Social Media! - Rugby.nl">
            <a:extLst>
              <a:ext uri="{FF2B5EF4-FFF2-40B4-BE49-F238E27FC236}">
                <a16:creationId xmlns:a16="http://schemas.microsoft.com/office/drawing/2014/main" id="{F3A52F5C-26F5-47D6-85B0-621F776B6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7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838200" y="402448"/>
            <a:ext cx="10515600" cy="1325563"/>
          </a:xfrm>
        </p:spPr>
        <p:txBody>
          <a:bodyPr/>
          <a:lstStyle/>
          <a:p>
            <a:r>
              <a:rPr lang="nl-NL" dirty="0"/>
              <a:t>Huiswerk</a:t>
            </a:r>
          </a:p>
        </p:txBody>
      </p:sp>
      <p:pic>
        <p:nvPicPr>
          <p:cNvPr id="5" name="Tijdelijke aanduiding voor inhoud 4">
            <a:extLst>
              <a:ext uri="{FF2B5EF4-FFF2-40B4-BE49-F238E27FC236}">
                <a16:creationId xmlns:a16="http://schemas.microsoft.com/office/drawing/2014/main" id="{AE69E8E7-7666-4644-8700-F6DE19D5F09C}"/>
              </a:ext>
            </a:extLst>
          </p:cNvPr>
          <p:cNvPicPr>
            <a:picLocks noGrp="1" noChangeAspect="1"/>
          </p:cNvPicPr>
          <p:nvPr>
            <p:ph idx="1"/>
          </p:nvPr>
        </p:nvPicPr>
        <p:blipFill>
          <a:blip r:embed="rId2"/>
          <a:stretch>
            <a:fillRect/>
          </a:stretch>
        </p:blipFill>
        <p:spPr>
          <a:xfrm>
            <a:off x="7804478" y="942611"/>
            <a:ext cx="3628939" cy="5202221"/>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DEE140A3-21D0-49B9-83F4-23A26713386F}"/>
              </a:ext>
            </a:extLst>
          </p:cNvPr>
          <p:cNvSpPr txBox="1"/>
          <p:nvPr/>
        </p:nvSpPr>
        <p:spPr>
          <a:xfrm>
            <a:off x="758583" y="2283713"/>
            <a:ext cx="6097554" cy="369332"/>
          </a:xfrm>
          <a:prstGeom prst="rect">
            <a:avLst/>
          </a:prstGeom>
          <a:noFill/>
        </p:spPr>
        <p:txBody>
          <a:bodyPr wrap="square">
            <a:spAutoFit/>
          </a:bodyPr>
          <a:lstStyle/>
          <a:p>
            <a:r>
              <a:rPr lang="nl-NL" dirty="0">
                <a:hlinkClick r:id="rId3"/>
              </a:rPr>
              <a:t>Klik hier voor online brochure</a:t>
            </a:r>
            <a:endParaRPr lang="nl-NL" dirty="0"/>
          </a:p>
        </p:txBody>
      </p:sp>
      <p:pic>
        <p:nvPicPr>
          <p:cNvPr id="3" name="Picture 2" descr="Respect, Discipline en Kameraadschap: Ook op Social Media! - Rugby.nl">
            <a:extLst>
              <a:ext uri="{FF2B5EF4-FFF2-40B4-BE49-F238E27FC236}">
                <a16:creationId xmlns:a16="http://schemas.microsoft.com/office/drawing/2014/main" id="{9198A9D8-26F1-65B8-C9A6-429CE88CF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17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a:t>Samenvatting</a:t>
            </a:r>
          </a:p>
        </p:txBody>
      </p:sp>
      <p:sp>
        <p:nvSpPr>
          <p:cNvPr id="7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extLst>
              <a:ext uri="{FF2B5EF4-FFF2-40B4-BE49-F238E27FC236}">
                <a16:creationId xmlns:a16="http://schemas.microsoft.com/office/drawing/2014/main" id="{C751A481-6058-4971-9FEE-5F54935BFF2B}"/>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a:lnSpc>
                <a:spcPct val="90000"/>
              </a:lnSpc>
              <a:spcAft>
                <a:spcPts val="600"/>
              </a:spcAft>
            </a:pPr>
            <a:r>
              <a:rPr lang="en-US" sz="2000" dirty="0" err="1"/>
              <a:t>Benoem</a:t>
            </a:r>
            <a:r>
              <a:rPr lang="en-US" sz="2000" dirty="0"/>
              <a:t> </a:t>
            </a:r>
            <a:r>
              <a:rPr lang="en-US" sz="2000" dirty="0" err="1"/>
              <a:t>nog</a:t>
            </a:r>
            <a:r>
              <a:rPr lang="en-US" sz="2000" dirty="0"/>
              <a:t> </a:t>
            </a:r>
            <a:r>
              <a:rPr lang="en-US" sz="2000" dirty="0" err="1"/>
              <a:t>eens</a:t>
            </a:r>
            <a:r>
              <a:rPr lang="en-US" sz="2000" dirty="0"/>
              <a:t> de </a:t>
            </a:r>
            <a:r>
              <a:rPr lang="en-US" sz="2000" dirty="0" err="1"/>
              <a:t>belangrijke</a:t>
            </a:r>
            <a:r>
              <a:rPr lang="en-US" sz="2000" dirty="0"/>
              <a:t> </a:t>
            </a:r>
            <a:r>
              <a:rPr lang="en-US" sz="2000" dirty="0" err="1"/>
              <a:t>zaken</a:t>
            </a:r>
            <a:r>
              <a:rPr lang="en-US" sz="2000" dirty="0"/>
              <a:t> die </a:t>
            </a:r>
            <a:r>
              <a:rPr lang="en-US" sz="2000" dirty="0" err="1"/>
              <a:t>besproken</a:t>
            </a:r>
            <a:r>
              <a:rPr lang="en-US" sz="2000" dirty="0"/>
              <a:t> </a:t>
            </a:r>
            <a:r>
              <a:rPr lang="en-US" sz="2000" dirty="0" err="1"/>
              <a:t>zijn</a:t>
            </a:r>
            <a:r>
              <a:rPr lang="en-US" sz="2000" dirty="0"/>
              <a:t> in </a:t>
            </a:r>
            <a:r>
              <a:rPr lang="en-US" sz="2000" dirty="0" err="1"/>
              <a:t>deze</a:t>
            </a:r>
            <a:r>
              <a:rPr lang="en-US" sz="2000" dirty="0"/>
              <a:t> </a:t>
            </a:r>
            <a:r>
              <a:rPr lang="en-US" sz="2000" dirty="0" err="1"/>
              <a:t>bijeenkomst</a:t>
            </a:r>
            <a:r>
              <a:rPr lang="en-US" sz="2000" dirty="0"/>
              <a:t>.</a:t>
            </a:r>
          </a:p>
          <a:p>
            <a:pPr>
              <a:lnSpc>
                <a:spcPct val="90000"/>
              </a:lnSpc>
              <a:spcAft>
                <a:spcPts val="600"/>
              </a:spcAft>
            </a:pPr>
            <a:r>
              <a:rPr lang="en-US" sz="2000" dirty="0"/>
              <a:t>Laat in </a:t>
            </a:r>
            <a:r>
              <a:rPr lang="en-US" sz="2000" dirty="0" err="1"/>
              <a:t>ieder</a:t>
            </a:r>
            <a:r>
              <a:rPr lang="en-US" sz="2000" dirty="0"/>
              <a:t> </a:t>
            </a:r>
            <a:r>
              <a:rPr lang="en-US" sz="2000" dirty="0" err="1"/>
              <a:t>geval</a:t>
            </a:r>
            <a:r>
              <a:rPr lang="en-US" sz="2000" dirty="0"/>
              <a:t> de </a:t>
            </a:r>
            <a:r>
              <a:rPr lang="en-US" sz="2000" dirty="0" err="1"/>
              <a:t>volgende</a:t>
            </a:r>
            <a:r>
              <a:rPr lang="en-US" sz="2000" dirty="0"/>
              <a:t> </a:t>
            </a:r>
            <a:r>
              <a:rPr lang="en-US" sz="2000" dirty="0" err="1"/>
              <a:t>onderwerpen</a:t>
            </a:r>
            <a:r>
              <a:rPr lang="en-US" sz="2000" dirty="0"/>
              <a:t> </a:t>
            </a:r>
            <a:r>
              <a:rPr lang="en-US" sz="2000" dirty="0" err="1"/>
              <a:t>voorbij</a:t>
            </a:r>
            <a:r>
              <a:rPr lang="en-US" sz="2000" dirty="0"/>
              <a:t> </a:t>
            </a:r>
            <a:r>
              <a:rPr lang="en-US" sz="2000" dirty="0" err="1"/>
              <a:t>komen</a:t>
            </a:r>
            <a:r>
              <a:rPr lang="en-US" sz="2000" dirty="0"/>
              <a:t>:</a:t>
            </a:r>
          </a:p>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De club</a:t>
            </a:r>
          </a:p>
          <a:p>
            <a:pPr marL="342900" indent="-228600">
              <a:lnSpc>
                <a:spcPct val="90000"/>
              </a:lnSpc>
              <a:spcAft>
                <a:spcPts val="600"/>
              </a:spcAft>
              <a:buFont typeface="Arial" panose="020B0604020202020204" pitchFamily="34" charset="0"/>
              <a:buChar char="•"/>
            </a:pPr>
            <a:r>
              <a:rPr lang="en-US" sz="2000" dirty="0" err="1"/>
              <a:t>Kernwaarden</a:t>
            </a:r>
            <a:endParaRPr lang="en-US" sz="2000" dirty="0"/>
          </a:p>
          <a:p>
            <a:pPr marL="342900" indent="-228600">
              <a:lnSpc>
                <a:spcPct val="90000"/>
              </a:lnSpc>
              <a:spcAft>
                <a:spcPts val="600"/>
              </a:spcAft>
              <a:buFont typeface="Arial" panose="020B0604020202020204" pitchFamily="34" charset="0"/>
              <a:buChar char="•"/>
            </a:pPr>
            <a:r>
              <a:rPr lang="en-US" sz="2000" dirty="0" err="1"/>
              <a:t>Spelprincipes</a:t>
            </a:r>
            <a:r>
              <a:rPr lang="en-US" sz="2000" dirty="0"/>
              <a:t> </a:t>
            </a:r>
          </a:p>
          <a:p>
            <a:pPr marL="342900" indent="-228600">
              <a:lnSpc>
                <a:spcPct val="90000"/>
              </a:lnSpc>
              <a:spcAft>
                <a:spcPts val="600"/>
              </a:spcAft>
              <a:buFont typeface="Arial" panose="020B0604020202020204" pitchFamily="34" charset="0"/>
              <a:buChar char="•"/>
            </a:pPr>
            <a:r>
              <a:rPr lang="en-US" sz="2000" dirty="0"/>
              <a:t>De </a:t>
            </a:r>
            <a:r>
              <a:rPr lang="en-US" sz="2000" dirty="0" err="1"/>
              <a:t>toeschouwer</a:t>
            </a:r>
            <a:endParaRPr lang="en-US" sz="2000" dirty="0"/>
          </a:p>
          <a:p>
            <a:pPr marL="342900" indent="-228600">
              <a:lnSpc>
                <a:spcPct val="90000"/>
              </a:lnSpc>
              <a:spcAft>
                <a:spcPts val="600"/>
              </a:spcAft>
              <a:buFont typeface="Arial" panose="020B0604020202020204" pitchFamily="34" charset="0"/>
              <a:buChar char="•"/>
            </a:pPr>
            <a:r>
              <a:rPr lang="en-US" sz="2000" dirty="0" err="1"/>
              <a:t>Vrijwilligers</a:t>
            </a:r>
            <a:r>
              <a:rPr lang="en-US" sz="2000" dirty="0"/>
              <a:t>/</a:t>
            </a:r>
            <a:r>
              <a:rPr lang="en-US" sz="2000" dirty="0" err="1"/>
              <a:t>Hulp</a:t>
            </a:r>
            <a:endParaRPr lang="en-US" sz="2000" dirty="0"/>
          </a:p>
        </p:txBody>
      </p:sp>
      <p:sp>
        <p:nvSpPr>
          <p:cNvPr id="77"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espect, Discipline en Kameraadschap: Ook op Social Media! - Rugby.nl">
            <a:extLst>
              <a:ext uri="{FF2B5EF4-FFF2-40B4-BE49-F238E27FC236}">
                <a16:creationId xmlns:a16="http://schemas.microsoft.com/office/drawing/2014/main" id="{74442669-9ADC-5DB4-4A0D-AF1C2E14B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911" y="2534099"/>
            <a:ext cx="4852099" cy="343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32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643466" y="321734"/>
            <a:ext cx="6891187" cy="1135737"/>
          </a:xfrm>
        </p:spPr>
        <p:txBody>
          <a:bodyPr>
            <a:normAutofit/>
          </a:bodyPr>
          <a:lstStyle/>
          <a:p>
            <a:r>
              <a:rPr lang="nl-NL" sz="3600"/>
              <a:t>De Sport</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a:xfrm>
            <a:off x="643467" y="1782981"/>
            <a:ext cx="6891187" cy="4393982"/>
          </a:xfrm>
        </p:spPr>
        <p:txBody>
          <a:bodyPr>
            <a:normAutofit/>
          </a:bodyPr>
          <a:lstStyle/>
          <a:p>
            <a:pPr marL="0" indent="0">
              <a:buNone/>
            </a:pPr>
            <a:r>
              <a:rPr lang="nl-NL" sz="1700" b="1"/>
              <a:t>Volgens de legende ontstond rugby in 1823 tijdens een voetbalmatch op een school in het stadje Rugby in Engeland. Een jongeman, William Webb Ellis genaamd, nam de bal op met zijn handen en begon daarmee in de richting van het doel van de tegenstander te lopen. </a:t>
            </a:r>
          </a:p>
          <a:p>
            <a:endParaRPr lang="nl-NL" sz="1700"/>
          </a:p>
          <a:p>
            <a:pPr marL="0" indent="0">
              <a:buNone/>
            </a:pPr>
            <a:r>
              <a:rPr lang="nl-NL" sz="1700"/>
              <a:t>Twee eeuwen later is rugby een van de populairste sporten ter wereld geworden, met miljoenen spelers, toeschouwers en fans. Rugby wordt gekenmerkt door een unieke mentaliteit die zich ontwikkeld heeft door de jaren heen. Het spel wordt niet alleen gespeeld volgens de regels, maar ook binnen de geest van de regels. Door discipline, beheersing en een wederzijds respect wordt een vriendschap en een gevoel voor ‘fair play’ ontwikkeld die rugby typeren. Van de speelplaats op school tot de finale van de Wereldbeker Rugby biedt Rugby Union een uitzonderlijke en uiterst deugddoende ervaring voor iedereen die bij het spel betrokken is</a:t>
            </a:r>
          </a:p>
        </p:txBody>
      </p:sp>
      <p:sp>
        <p:nvSpPr>
          <p:cNvPr id="19"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persoon, sport, menigte&#10;&#10;Automatisch gegenereerde beschrijving">
            <a:extLst>
              <a:ext uri="{FF2B5EF4-FFF2-40B4-BE49-F238E27FC236}">
                <a16:creationId xmlns:a16="http://schemas.microsoft.com/office/drawing/2014/main" id="{E7FC1474-38DA-416A-97FF-13799BFB80CB}"/>
              </a:ext>
            </a:extLst>
          </p:cNvPr>
          <p:cNvPicPr>
            <a:picLocks noChangeAspect="1"/>
          </p:cNvPicPr>
          <p:nvPr/>
        </p:nvPicPr>
        <p:blipFill rotWithShape="1">
          <a:blip r:embed="rId2"/>
          <a:srcRect t="23145" b="9746"/>
          <a:stretch/>
        </p:blipFill>
        <p:spPr>
          <a:xfrm>
            <a:off x="8129873" y="10"/>
            <a:ext cx="4062128" cy="6857990"/>
          </a:xfrm>
          <a:prstGeom prst="rect">
            <a:avLst/>
          </a:prstGeom>
        </p:spPr>
      </p:pic>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Respect, Discipline en Kameraadschap: Ook op Social Media! - Rugby.nl">
            <a:extLst>
              <a:ext uri="{FF2B5EF4-FFF2-40B4-BE49-F238E27FC236}">
                <a16:creationId xmlns:a16="http://schemas.microsoft.com/office/drawing/2014/main" id="{E80A0D62-A395-444A-B324-537A8D71B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1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643467" y="321734"/>
            <a:ext cx="10905066" cy="1135737"/>
          </a:xfrm>
        </p:spPr>
        <p:txBody>
          <a:bodyPr>
            <a:normAutofit/>
          </a:bodyPr>
          <a:lstStyle/>
          <a:p>
            <a:r>
              <a:rPr lang="nl-NL" sz="3600"/>
              <a:t>De Kernwaarden </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a:xfrm>
            <a:off x="643468" y="1782981"/>
            <a:ext cx="6891188" cy="4393982"/>
          </a:xfrm>
        </p:spPr>
        <p:txBody>
          <a:bodyPr>
            <a:normAutofit/>
          </a:bodyPr>
          <a:lstStyle/>
          <a:p>
            <a:pPr marL="0" indent="0">
              <a:buNone/>
            </a:pPr>
            <a:r>
              <a:rPr lang="nl-NL" sz="2000" b="1"/>
              <a:t>Passie</a:t>
            </a:r>
            <a:r>
              <a:rPr lang="nl-NL" sz="2000"/>
              <a:t>, </a:t>
            </a:r>
            <a:r>
              <a:rPr lang="nl-NL" sz="2000" b="1"/>
              <a:t>integriteit</a:t>
            </a:r>
            <a:r>
              <a:rPr lang="nl-NL" sz="2000"/>
              <a:t>, </a:t>
            </a:r>
            <a:r>
              <a:rPr lang="nl-NL" sz="2000" b="1"/>
              <a:t>solidariteit</a:t>
            </a:r>
            <a:r>
              <a:rPr lang="nl-NL" sz="2000"/>
              <a:t>, </a:t>
            </a:r>
            <a:r>
              <a:rPr lang="nl-NL" sz="2000" b="1"/>
              <a:t>discipline</a:t>
            </a:r>
            <a:r>
              <a:rPr lang="nl-NL" sz="2000"/>
              <a:t> en </a:t>
            </a:r>
            <a:r>
              <a:rPr lang="nl-NL" sz="2000" b="1"/>
              <a:t>respect</a:t>
            </a:r>
            <a:r>
              <a:rPr lang="nl-NL" sz="2000"/>
              <a:t>. Deze zijn gekend als de World Rugby waarden en zijn geïntegreerd in het ‘World Rugby Playing Charter’. Dit document moet ervoor zorgen dat het rugby zijn unieke karakter behoud zowel op als naast het veld. </a:t>
            </a:r>
          </a:p>
          <a:p>
            <a:pPr marL="0" indent="0">
              <a:buNone/>
            </a:pPr>
            <a:r>
              <a:rPr lang="nl-NL" sz="2000"/>
              <a:t>De kernwaarden zorgen ervoor dat deelnemers het karakter van het spel begrijpen. Het onderscheidt rugby van andere sporten en wordt gespeeld door mensen van allerlei vormen en grootte </a:t>
            </a:r>
          </a:p>
          <a:p>
            <a:pPr marL="0" indent="0">
              <a:buNone/>
            </a:pPr>
            <a:r>
              <a:rPr lang="nl-NL" sz="2000"/>
              <a:t>Het ‘World Rugby Playing Charter’ maakt deel uit van de World Rugby spelregels en kan gedownload worden vanaf de website </a:t>
            </a:r>
            <a:r>
              <a:rPr lang="nl-NL" sz="2000">
                <a:hlinkClick r:id="rId2"/>
              </a:rPr>
              <a:t>www.worldrugby.org/laws</a:t>
            </a:r>
            <a:r>
              <a:rPr lang="nl-NL" sz="2000"/>
              <a:t> </a:t>
            </a:r>
          </a:p>
        </p:txBody>
      </p:sp>
      <p:pic>
        <p:nvPicPr>
          <p:cNvPr id="5" name="Afbeelding 4">
            <a:extLst>
              <a:ext uri="{FF2B5EF4-FFF2-40B4-BE49-F238E27FC236}">
                <a16:creationId xmlns:a16="http://schemas.microsoft.com/office/drawing/2014/main" id="{566CBBAB-EF65-44D0-B855-ABAD8249DBF4}"/>
              </a:ext>
            </a:extLst>
          </p:cNvPr>
          <p:cNvPicPr>
            <a:picLocks noChangeAspect="1"/>
          </p:cNvPicPr>
          <p:nvPr/>
        </p:nvPicPr>
        <p:blipFill rotWithShape="1">
          <a:blip r:embed="rId3"/>
          <a:srcRect l="8598" r="18296"/>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FAB36738-D864-34C7-95EA-235A2344D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3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643467" y="321734"/>
            <a:ext cx="10905066" cy="1135737"/>
          </a:xfrm>
        </p:spPr>
        <p:txBody>
          <a:bodyPr>
            <a:normAutofit/>
          </a:bodyPr>
          <a:lstStyle/>
          <a:p>
            <a:r>
              <a:rPr lang="nl-NL" sz="3600"/>
              <a:t>De club  (invullen door club)</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a:xfrm>
            <a:off x="643467" y="1782981"/>
            <a:ext cx="10905066" cy="4393982"/>
          </a:xfrm>
        </p:spPr>
        <p:txBody>
          <a:bodyPr>
            <a:normAutofit/>
          </a:bodyPr>
          <a:lstStyle/>
          <a:p>
            <a:pPr marL="0" indent="0">
              <a:buNone/>
            </a:pPr>
            <a:r>
              <a:rPr lang="nl-NL" sz="2000" i="1"/>
              <a:t>Voeg hier de specifieke informatie over de club die interessant is voor spelers/ouders:</a:t>
            </a:r>
          </a:p>
          <a:p>
            <a:r>
              <a:rPr lang="nl-NL" sz="2000" i="1"/>
              <a:t>Geschiedenis</a:t>
            </a:r>
          </a:p>
          <a:p>
            <a:r>
              <a:rPr lang="nl-NL" sz="2000" i="1"/>
              <a:t>Cultuur en omgangsvormen</a:t>
            </a:r>
          </a:p>
          <a:p>
            <a:r>
              <a:rPr lang="nl-NL" sz="2000" i="1"/>
              <a:t>Huidige ontwikkelingen en ambitie</a:t>
            </a:r>
          </a:p>
          <a:p>
            <a:r>
              <a:rPr lang="nl-NL" sz="2000" i="1"/>
              <a:t>Jeugdbeleid</a:t>
            </a:r>
          </a:p>
          <a:p>
            <a:r>
              <a:rPr lang="nl-NL" sz="2000" i="1"/>
              <a:t>Contactpersonen</a:t>
            </a:r>
          </a:p>
          <a:p>
            <a:r>
              <a:rPr lang="nl-NL" sz="2000" i="1"/>
              <a:t>Vrijwilligers(beleid)</a:t>
            </a:r>
          </a:p>
          <a:p>
            <a:pPr marL="0" indent="0">
              <a:buNone/>
            </a:pPr>
            <a:endParaRPr lang="nl-NL" sz="2000"/>
          </a:p>
          <a:p>
            <a:pPr marL="0" indent="0">
              <a:buNone/>
            </a:pPr>
            <a:r>
              <a:rPr lang="nl-NL" sz="2000" i="1"/>
              <a:t>Tip: nodig de ouders uit om deel te worden  van de club maar dwing ze niet om vrijwilliger te worden. Wees een club waar ouders zich prettig voelen (ook als ze het druk denken te hebben).</a:t>
            </a:r>
          </a:p>
          <a:p>
            <a:endParaRPr lang="nl-NL"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33AC9FDB-F02C-2120-2A4E-6EECCAF0B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7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643467" y="321734"/>
            <a:ext cx="10905066" cy="1135737"/>
          </a:xfrm>
        </p:spPr>
        <p:txBody>
          <a:bodyPr>
            <a:normAutofit/>
          </a:bodyPr>
          <a:lstStyle/>
          <a:p>
            <a:r>
              <a:rPr lang="nl-NL" sz="3600"/>
              <a:t>De teams</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a:xfrm>
            <a:off x="643467" y="1782981"/>
            <a:ext cx="10905066" cy="4393982"/>
          </a:xfrm>
        </p:spPr>
        <p:txBody>
          <a:bodyPr>
            <a:normAutofit/>
          </a:bodyPr>
          <a:lstStyle/>
          <a:p>
            <a:pPr marL="0" indent="0">
              <a:buNone/>
            </a:pPr>
            <a:r>
              <a:rPr lang="nl-NL" sz="2000" i="1"/>
              <a:t>Geef hier uitleg over de verschillende teams en/of afdelingen binnen de club.</a:t>
            </a:r>
          </a:p>
          <a:p>
            <a:r>
              <a:rPr lang="nl-NL" sz="2000" i="1"/>
              <a:t>Jeugd</a:t>
            </a:r>
          </a:p>
          <a:p>
            <a:r>
              <a:rPr lang="nl-NL" sz="2000" i="1"/>
              <a:t>Dames </a:t>
            </a:r>
          </a:p>
          <a:p>
            <a:r>
              <a:rPr lang="nl-NL" sz="2000" i="1"/>
              <a:t>Heren</a:t>
            </a:r>
          </a:p>
          <a:p>
            <a:r>
              <a:rPr lang="nl-NL" sz="2000" i="1"/>
              <a:t>Veteranen/Social Rugby/Walking rugby/Touch rugby/etc</a:t>
            </a:r>
          </a:p>
          <a:p>
            <a:endParaRPr lang="nl-NL" sz="2000" i="1"/>
          </a:p>
          <a:p>
            <a:pPr marL="0" indent="0">
              <a:buNone/>
            </a:pPr>
            <a:r>
              <a:rPr lang="nl-NL" sz="2000" i="1"/>
              <a:t>Geef specifieke uitleg over het team waar de spelers in zitten</a:t>
            </a:r>
          </a:p>
          <a:p>
            <a:r>
              <a:rPr lang="nl-NL" sz="2000" i="1"/>
              <a:t>Trainingstijden en wedstrijden</a:t>
            </a:r>
          </a:p>
          <a:p>
            <a:r>
              <a:rPr lang="nl-NL" sz="2000" i="1"/>
              <a:t>Coaches en begeleiders</a:t>
            </a:r>
          </a:p>
          <a:p>
            <a:r>
              <a:rPr lang="nl-NL" sz="2000" i="1"/>
              <a:t>Communicatie en afspraken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360F40DE-B1B6-33B4-4705-0AF7F084E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2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De Teamregels</a:t>
            </a:r>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E9E69745-D917-4BA5-9CB1-861F4D32443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11520"/>
          <a:stretch/>
        </p:blipFill>
        <p:spPr bwMode="auto">
          <a:xfrm>
            <a:off x="7658100" y="928201"/>
            <a:ext cx="3800393" cy="4926942"/>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espect, Discipline en Kameraadschap: Ook op Social Media! - Rugby.nl">
            <a:extLst>
              <a:ext uri="{FF2B5EF4-FFF2-40B4-BE49-F238E27FC236}">
                <a16:creationId xmlns:a16="http://schemas.microsoft.com/office/drawing/2014/main" id="{ED23AF67-F7C1-ADB4-7DCB-B472CAA87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45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a:xfrm>
            <a:off x="643467" y="321734"/>
            <a:ext cx="10905066" cy="1135737"/>
          </a:xfrm>
        </p:spPr>
        <p:txBody>
          <a:bodyPr>
            <a:normAutofit/>
          </a:bodyPr>
          <a:lstStyle/>
          <a:p>
            <a:r>
              <a:rPr lang="nl-NL" sz="3600"/>
              <a:t>De Spelregels</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a:xfrm>
            <a:off x="643467" y="1782981"/>
            <a:ext cx="10905066" cy="4393982"/>
          </a:xfrm>
        </p:spPr>
        <p:txBody>
          <a:bodyPr>
            <a:normAutofit/>
          </a:bodyPr>
          <a:lstStyle/>
          <a:p>
            <a:pPr marL="0" indent="0">
              <a:buNone/>
            </a:pPr>
            <a:r>
              <a:rPr lang="nl-NL" sz="2000" b="1" dirty="0"/>
              <a:t>Het doel van het spel bij rugby is om een bal over de doellijn van de tegenstander te dragen en         die daar tegen de grond te drukken.</a:t>
            </a:r>
          </a:p>
          <a:p>
            <a:pPr marL="0" indent="0">
              <a:buNone/>
            </a:pPr>
            <a:endParaRPr lang="nl-NL" sz="2000" b="1" dirty="0"/>
          </a:p>
          <a:p>
            <a:pPr marL="0" indent="0">
              <a:buNone/>
            </a:pPr>
            <a:r>
              <a:rPr lang="nl-NL" sz="2000" dirty="0"/>
              <a:t>Eenvoudig dus … maar ingewikkeld</a:t>
            </a:r>
          </a:p>
          <a:p>
            <a:pPr marL="0" indent="0">
              <a:buNone/>
            </a:pPr>
            <a:endParaRPr lang="nl-NL" sz="2000" b="1" dirty="0"/>
          </a:p>
          <a:p>
            <a:pPr marL="0" indent="0">
              <a:buNone/>
            </a:pPr>
            <a:endParaRPr lang="nl-NL" sz="2000" b="1" dirty="0"/>
          </a:p>
          <a:p>
            <a:pPr marL="0" indent="0">
              <a:buNone/>
            </a:pPr>
            <a:r>
              <a:rPr lang="nl-NL" sz="2000" b="1" dirty="0"/>
              <a:t>Filmpje toevoegen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espect, Discipline en Kameraadschap: Ook op Social Media! - Rugby.nl">
            <a:extLst>
              <a:ext uri="{FF2B5EF4-FFF2-40B4-BE49-F238E27FC236}">
                <a16:creationId xmlns:a16="http://schemas.microsoft.com/office/drawing/2014/main" id="{EFBC9725-5551-367B-4211-64045BB9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86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p:txBody>
          <a:bodyPr/>
          <a:lstStyle/>
          <a:p>
            <a:r>
              <a:rPr lang="nl-NL" dirty="0"/>
              <a:t>Quiz De Spelregels</a:t>
            </a:r>
          </a:p>
        </p:txBody>
      </p:sp>
      <p:sp>
        <p:nvSpPr>
          <p:cNvPr id="3" name="Tijdelijke aanduiding voor inhoud 2">
            <a:extLst>
              <a:ext uri="{FF2B5EF4-FFF2-40B4-BE49-F238E27FC236}">
                <a16:creationId xmlns:a16="http://schemas.microsoft.com/office/drawing/2014/main" id="{40A348DD-9480-4E95-8D89-0E8F05365B26}"/>
              </a:ext>
            </a:extLst>
          </p:cNvPr>
          <p:cNvSpPr>
            <a:spLocks noGrp="1"/>
          </p:cNvSpPr>
          <p:nvPr>
            <p:ph idx="1"/>
          </p:nvPr>
        </p:nvSpPr>
        <p:spPr/>
        <p:txBody>
          <a:bodyPr/>
          <a:lstStyle/>
          <a:p>
            <a:pPr marL="0" indent="0">
              <a:buNone/>
            </a:pPr>
            <a:r>
              <a:rPr lang="nl-NL" sz="2200" dirty="0"/>
              <a:t>Vraag 1 – balbehandeling</a:t>
            </a:r>
          </a:p>
          <a:p>
            <a:pPr marL="0" indent="0">
              <a:buNone/>
            </a:pPr>
            <a:endParaRPr lang="nl-NL" b="1" dirty="0">
              <a:solidFill>
                <a:srgbClr val="FF0000"/>
              </a:solidFill>
            </a:endParaRPr>
          </a:p>
          <a:p>
            <a:pPr marL="0" indent="0">
              <a:buNone/>
            </a:pPr>
            <a:r>
              <a:rPr lang="nl-NL" sz="2200" b="1" dirty="0"/>
              <a:t>De bal mag op de volgende manieren naar voren worden gebracht:</a:t>
            </a:r>
          </a:p>
          <a:p>
            <a:pPr marL="457200" indent="-457200">
              <a:buFont typeface="+mj-lt"/>
              <a:buAutoNum type="alphaUcPeriod"/>
            </a:pPr>
            <a:r>
              <a:rPr lang="nl-NL" sz="2200" dirty="0"/>
              <a:t>Schoppen		</a:t>
            </a:r>
            <a:r>
              <a:rPr lang="nl-NL" sz="2200" dirty="0">
                <a:solidFill>
                  <a:srgbClr val="FF0000"/>
                </a:solidFill>
              </a:rPr>
              <a:t>	Blijf zitten</a:t>
            </a:r>
          </a:p>
          <a:p>
            <a:pPr marL="457200" indent="-457200">
              <a:buFont typeface="+mj-lt"/>
              <a:buAutoNum type="alphaUcPeriod"/>
            </a:pPr>
            <a:r>
              <a:rPr lang="nl-NL" sz="2200" dirty="0"/>
              <a:t>Gooien	</a:t>
            </a:r>
            <a:r>
              <a:rPr lang="nl-NL" sz="2200" dirty="0">
                <a:solidFill>
                  <a:srgbClr val="FF0000"/>
                </a:solidFill>
              </a:rPr>
              <a:t>		Ga staan	</a:t>
            </a:r>
          </a:p>
          <a:p>
            <a:pPr marL="457200" indent="-457200">
              <a:buFont typeface="+mj-lt"/>
              <a:buAutoNum type="alphaUcPeriod"/>
            </a:pPr>
            <a:r>
              <a:rPr lang="nl-NL" sz="2200" dirty="0"/>
              <a:t>Rennen</a:t>
            </a:r>
            <a:r>
              <a:rPr lang="nl-NL" sz="2200" dirty="0">
                <a:solidFill>
                  <a:srgbClr val="FF0000"/>
                </a:solidFill>
              </a:rPr>
              <a:t>			Linker arm omhoog</a:t>
            </a:r>
          </a:p>
          <a:p>
            <a:pPr marL="457200" indent="-457200">
              <a:buFont typeface="+mj-lt"/>
              <a:buAutoNum type="alphaUcPeriod"/>
            </a:pPr>
            <a:r>
              <a:rPr lang="nl-NL" sz="2200" dirty="0"/>
              <a:t>Rollen			</a:t>
            </a:r>
            <a:r>
              <a:rPr lang="nl-NL" sz="2200" dirty="0">
                <a:solidFill>
                  <a:srgbClr val="FF0000"/>
                </a:solidFill>
              </a:rPr>
              <a:t>Rechter arm omhoog</a:t>
            </a:r>
            <a:endParaRPr lang="nl-NL" sz="2200" dirty="0"/>
          </a:p>
          <a:p>
            <a:pPr marL="0" indent="0">
              <a:buNone/>
            </a:pPr>
            <a:endParaRPr lang="nl-NL" b="1" dirty="0"/>
          </a:p>
        </p:txBody>
      </p:sp>
      <p:pic>
        <p:nvPicPr>
          <p:cNvPr id="4" name="Picture 2" descr="Respect, Discipline en Kameraadschap: Ook op Social Media! - Rugby.nl">
            <a:extLst>
              <a:ext uri="{FF2B5EF4-FFF2-40B4-BE49-F238E27FC236}">
                <a16:creationId xmlns:a16="http://schemas.microsoft.com/office/drawing/2014/main" id="{E39E5E36-4B9B-7922-8503-3E050A5A2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0"/>
            <a:ext cx="1005225" cy="7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2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D1D65-6DFF-4126-93FC-93C89A6DC828}"/>
              </a:ext>
            </a:extLst>
          </p:cNvPr>
          <p:cNvSpPr>
            <a:spLocks noGrp="1"/>
          </p:cNvSpPr>
          <p:nvPr>
            <p:ph type="title"/>
          </p:nvPr>
        </p:nvSpPr>
        <p:spPr/>
        <p:txBody>
          <a:bodyPr/>
          <a:lstStyle/>
          <a:p>
            <a:r>
              <a:rPr lang="nl-NL" dirty="0"/>
              <a:t>Quiz De Spelregels</a:t>
            </a:r>
          </a:p>
        </p:txBody>
      </p:sp>
      <p:sp>
        <p:nvSpPr>
          <p:cNvPr id="6" name="Tijdelijke aanduiding voor inhoud 2">
            <a:extLst>
              <a:ext uri="{FF2B5EF4-FFF2-40B4-BE49-F238E27FC236}">
                <a16:creationId xmlns:a16="http://schemas.microsoft.com/office/drawing/2014/main" id="{C120FA55-0483-48BB-9DE1-140CA404A6F0}"/>
              </a:ext>
            </a:extLst>
          </p:cNvPr>
          <p:cNvSpPr txBox="1">
            <a:spLocks/>
          </p:cNvSpPr>
          <p:nvPr/>
        </p:nvSpPr>
        <p:spPr>
          <a:xfrm>
            <a:off x="8382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200" dirty="0"/>
              <a:t>Vraag 2 - Contact</a:t>
            </a:r>
          </a:p>
          <a:p>
            <a:pPr marL="0" indent="0">
              <a:buFont typeface="Arial" panose="020B0604020202020204" pitchFamily="34" charset="0"/>
              <a:buNone/>
            </a:pPr>
            <a:endParaRPr lang="nl-NL" b="1" dirty="0">
              <a:solidFill>
                <a:srgbClr val="FF0000"/>
              </a:solidFill>
            </a:endParaRPr>
          </a:p>
          <a:p>
            <a:pPr marL="0" indent="0">
              <a:buFont typeface="Arial" panose="020B0604020202020204" pitchFamily="34" charset="0"/>
              <a:buNone/>
            </a:pPr>
            <a:r>
              <a:rPr lang="nl-NL" sz="2200" b="1" dirty="0"/>
              <a:t>De aanvaller met de bal mag op de volgende wijze afgestopt worden:</a:t>
            </a:r>
          </a:p>
          <a:p>
            <a:pPr marL="457200" indent="-457200">
              <a:buFont typeface="+mj-lt"/>
              <a:buAutoNum type="alphaUcPeriod"/>
            </a:pPr>
            <a:r>
              <a:rPr lang="nl-NL" sz="2200" dirty="0"/>
              <a:t>Pootje haken		</a:t>
            </a:r>
            <a:r>
              <a:rPr lang="nl-NL" sz="2200" dirty="0">
                <a:solidFill>
                  <a:srgbClr val="FF0000"/>
                </a:solidFill>
              </a:rPr>
              <a:t>Blijf zitten</a:t>
            </a:r>
          </a:p>
          <a:p>
            <a:pPr marL="457200" indent="-457200">
              <a:buFont typeface="+mj-lt"/>
              <a:buAutoNum type="alphaUcPeriod"/>
            </a:pPr>
            <a:r>
              <a:rPr lang="nl-NL" sz="2200" dirty="0"/>
              <a:t>Tackelen met de armen</a:t>
            </a:r>
            <a:r>
              <a:rPr lang="nl-NL" sz="2200" dirty="0">
                <a:solidFill>
                  <a:srgbClr val="FF0000"/>
                </a:solidFill>
              </a:rPr>
              <a:t>	Ga staan	</a:t>
            </a:r>
          </a:p>
          <a:p>
            <a:pPr marL="457200" indent="-457200">
              <a:buFont typeface="+mj-lt"/>
              <a:buAutoNum type="alphaUcPeriod"/>
            </a:pPr>
            <a:r>
              <a:rPr lang="nl-NL" sz="2200" dirty="0"/>
              <a:t>Schouder duw</a:t>
            </a:r>
            <a:r>
              <a:rPr lang="nl-NL" sz="2200" dirty="0">
                <a:solidFill>
                  <a:srgbClr val="FF0000"/>
                </a:solidFill>
              </a:rPr>
              <a:t>		Linker arm omhoog</a:t>
            </a:r>
          </a:p>
          <a:p>
            <a:pPr marL="457200" indent="-457200">
              <a:buFont typeface="+mj-lt"/>
              <a:buAutoNum type="alphaUcPeriod"/>
            </a:pPr>
            <a:r>
              <a:rPr lang="nl-NL" sz="2200" dirty="0"/>
              <a:t>Bal afpakken		</a:t>
            </a:r>
            <a:r>
              <a:rPr lang="nl-NL" sz="2200" dirty="0">
                <a:solidFill>
                  <a:srgbClr val="FF0000"/>
                </a:solidFill>
              </a:rPr>
              <a:t>Rechter arm omhoog</a:t>
            </a:r>
            <a:endParaRPr lang="nl-NL" sz="2200" dirty="0"/>
          </a:p>
          <a:p>
            <a:pPr marL="0" indent="0">
              <a:buFont typeface="Arial" panose="020B0604020202020204" pitchFamily="34" charset="0"/>
              <a:buNone/>
            </a:pPr>
            <a:endParaRPr lang="nl-NL" b="1" dirty="0"/>
          </a:p>
        </p:txBody>
      </p:sp>
    </p:spTree>
    <p:extLst>
      <p:ext uri="{BB962C8B-B14F-4D97-AF65-F5344CB8AC3E}">
        <p14:creationId xmlns:p14="http://schemas.microsoft.com/office/powerpoint/2010/main" val="24166339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04b579-cae9-46f8-b2d8-ca1f300a25ed">
      <Terms xmlns="http://schemas.microsoft.com/office/infopath/2007/PartnerControls"/>
    </lcf76f155ced4ddcb4097134ff3c332f>
    <TaxCatchAll xmlns="f47c71a5-69cd-46ad-9e5a-d799ef81ea69" xsi:nil="true"/>
    <SharedWithUsers xmlns="f47c71a5-69cd-46ad-9e5a-d799ef81ea69">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E25DE7ED11124EAABB363A61A3FDFF" ma:contentTypeVersion="14" ma:contentTypeDescription="Een nieuw document maken." ma:contentTypeScope="" ma:versionID="b132342c7c2edb643e197b28c3462a6f">
  <xsd:schema xmlns:xsd="http://www.w3.org/2001/XMLSchema" xmlns:xs="http://www.w3.org/2001/XMLSchema" xmlns:p="http://schemas.microsoft.com/office/2006/metadata/properties" xmlns:ns2="5204b579-cae9-46f8-b2d8-ca1f300a25ed" xmlns:ns3="f47c71a5-69cd-46ad-9e5a-d799ef81ea69" targetNamespace="http://schemas.microsoft.com/office/2006/metadata/properties" ma:root="true" ma:fieldsID="df0215b1eb04bd401c78b9005641bb85" ns2:_="" ns3:_="">
    <xsd:import namespace="5204b579-cae9-46f8-b2d8-ca1f300a25ed"/>
    <xsd:import namespace="f47c71a5-69cd-46ad-9e5a-d799ef81ea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4b579-cae9-46f8-b2d8-ca1f300a2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e795f72-2f78-440b-8cb5-512a0e0256a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7c71a5-69cd-46ad-9e5a-d799ef81ea6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2c8923c7-cb28-4c27-a3de-f946f641778f}" ma:internalName="TaxCatchAll" ma:showField="CatchAllData" ma:web="f47c71a5-69cd-46ad-9e5a-d799ef81ea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C803C8-5F5F-4D5F-8E63-D7B41C24AC00}">
  <ds:schemaRefs>
    <ds:schemaRef ds:uri="http://schemas.microsoft.com/office/2006/metadata/properties"/>
    <ds:schemaRef ds:uri="http://schemas.microsoft.com/office/infopath/2007/PartnerControls"/>
    <ds:schemaRef ds:uri="5204b579-cae9-46f8-b2d8-ca1f300a25ed"/>
    <ds:schemaRef ds:uri="f47c71a5-69cd-46ad-9e5a-d799ef81ea69"/>
  </ds:schemaRefs>
</ds:datastoreItem>
</file>

<file path=customXml/itemProps2.xml><?xml version="1.0" encoding="utf-8"?>
<ds:datastoreItem xmlns:ds="http://schemas.openxmlformats.org/officeDocument/2006/customXml" ds:itemID="{2012EFD7-E3A7-4CBE-BC81-7FB84DFA33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4b579-cae9-46f8-b2d8-ca1f300a25ed"/>
    <ds:schemaRef ds:uri="f47c71a5-69cd-46ad-9e5a-d799ef81ea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FA23D2-2861-4122-B3FD-451EE215A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938</Words>
  <Application>Microsoft Office PowerPoint</Application>
  <PresentationFormat>Breedbeeld</PresentationFormat>
  <Paragraphs>115</Paragraphs>
  <Slides>19</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Calibri Light</vt:lpstr>
      <vt:lpstr>Kantoorthema</vt:lpstr>
      <vt:lpstr>Positieve Sportcultuur</vt:lpstr>
      <vt:lpstr>De Sport</vt:lpstr>
      <vt:lpstr>De Kernwaarden </vt:lpstr>
      <vt:lpstr>De club  (invullen door club)</vt:lpstr>
      <vt:lpstr>De teams</vt:lpstr>
      <vt:lpstr>De Teamregels</vt:lpstr>
      <vt:lpstr>De Spelregels</vt:lpstr>
      <vt:lpstr>Quiz De Spelregels</vt:lpstr>
      <vt:lpstr>Quiz De Spelregels</vt:lpstr>
      <vt:lpstr>Quiz De Spelregels</vt:lpstr>
      <vt:lpstr>Quiz De scheidsrechter</vt:lpstr>
      <vt:lpstr>De Spelprincipes</vt:lpstr>
      <vt:lpstr>De toeschouwer – een definitie</vt:lpstr>
      <vt:lpstr>De toeschouwer</vt:lpstr>
      <vt:lpstr>Positieve sportcultuur</vt:lpstr>
      <vt:lpstr>Quiz -Waar kijk je naar?</vt:lpstr>
      <vt:lpstr>Quiz - Hoe moedig je aan?</vt:lpstr>
      <vt:lpstr>Huiswerk</vt:lpstr>
      <vt:lpstr>Samenvatting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Positieve Sportcultuur</dc:title>
  <dc:creator>Tijmen Vader | Rugby Nederland</dc:creator>
  <cp:lastModifiedBy>Tijmen Vader | Rugby Nederland</cp:lastModifiedBy>
  <cp:revision>5</cp:revision>
  <dcterms:created xsi:type="dcterms:W3CDTF">2020-12-23T09:25:44Z</dcterms:created>
  <dcterms:modified xsi:type="dcterms:W3CDTF">2024-08-29T19:01:35Z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0x01010072E25DE7ED11124EAABB363A61A3FDFF</vt:lpwstr>
  </property>
  <property fmtid="{D5CDD505-2E9C-101B-9397-08002B2CF9AE}" pid="3" name="Order">
    <vt:r8>512700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